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6" r:id="rId2"/>
    <p:sldId id="263" r:id="rId3"/>
    <p:sldId id="258" r:id="rId4"/>
    <p:sldId id="261" r:id="rId5"/>
    <p:sldId id="259" r:id="rId6"/>
    <p:sldId id="260" r:id="rId7"/>
    <p:sldId id="278" r:id="rId8"/>
    <p:sldId id="277" r:id="rId9"/>
    <p:sldId id="265" r:id="rId10"/>
    <p:sldId id="269" r:id="rId11"/>
    <p:sldId id="275" r:id="rId12"/>
    <p:sldId id="273" r:id="rId13"/>
    <p:sldId id="274" r:id="rId14"/>
    <p:sldId id="276" r:id="rId15"/>
    <p:sldId id="272" r:id="rId16"/>
    <p:sldId id="359" r:id="rId17"/>
    <p:sldId id="354" r:id="rId18"/>
    <p:sldId id="271" r:id="rId19"/>
    <p:sldId id="280" r:id="rId20"/>
    <p:sldId id="355" r:id="rId21"/>
    <p:sldId id="281" r:id="rId22"/>
    <p:sldId id="353" r:id="rId23"/>
    <p:sldId id="356" r:id="rId24"/>
    <p:sldId id="282" r:id="rId25"/>
    <p:sldId id="357" r:id="rId26"/>
    <p:sldId id="283" r:id="rId27"/>
    <p:sldId id="358" r:id="rId28"/>
    <p:sldId id="284" r:id="rId29"/>
    <p:sldId id="360" r:id="rId30"/>
    <p:sldId id="285" r:id="rId31"/>
    <p:sldId id="286" r:id="rId32"/>
    <p:sldId id="287" r:id="rId33"/>
    <p:sldId id="320" r:id="rId34"/>
    <p:sldId id="289" r:id="rId35"/>
    <p:sldId id="298" r:id="rId36"/>
    <p:sldId id="299" r:id="rId37"/>
    <p:sldId id="297" r:id="rId38"/>
    <p:sldId id="300" r:id="rId39"/>
    <p:sldId id="301" r:id="rId40"/>
    <p:sldId id="302" r:id="rId41"/>
    <p:sldId id="303" r:id="rId42"/>
    <p:sldId id="304" r:id="rId43"/>
    <p:sldId id="317" r:id="rId44"/>
    <p:sldId id="316" r:id="rId45"/>
    <p:sldId id="306" r:id="rId46"/>
    <p:sldId id="324" r:id="rId47"/>
    <p:sldId id="318" r:id="rId48"/>
    <p:sldId id="305" r:id="rId49"/>
    <p:sldId id="323" r:id="rId50"/>
    <p:sldId id="321" r:id="rId51"/>
    <p:sldId id="319" r:id="rId52"/>
    <p:sldId id="322" r:id="rId53"/>
    <p:sldId id="325" r:id="rId54"/>
    <p:sldId id="307" r:id="rId55"/>
    <p:sldId id="308" r:id="rId56"/>
    <p:sldId id="328" r:id="rId57"/>
    <p:sldId id="336" r:id="rId58"/>
    <p:sldId id="335" r:id="rId59"/>
    <p:sldId id="337" r:id="rId60"/>
    <p:sldId id="310" r:id="rId61"/>
    <p:sldId id="330" r:id="rId62"/>
    <p:sldId id="331" r:id="rId63"/>
    <p:sldId id="313" r:id="rId64"/>
    <p:sldId id="338" r:id="rId65"/>
    <p:sldId id="311" r:id="rId66"/>
    <p:sldId id="333" r:id="rId67"/>
    <p:sldId id="312" r:id="rId68"/>
    <p:sldId id="314" r:id="rId69"/>
    <p:sldId id="339" r:id="rId70"/>
    <p:sldId id="315" r:id="rId71"/>
    <p:sldId id="344" r:id="rId72"/>
    <p:sldId id="345" r:id="rId73"/>
    <p:sldId id="346" r:id="rId74"/>
    <p:sldId id="349" r:id="rId75"/>
    <p:sldId id="350" r:id="rId76"/>
    <p:sldId id="351" r:id="rId77"/>
    <p:sldId id="352" r:id="rId78"/>
    <p:sldId id="326" r:id="rId79"/>
    <p:sldId id="340" r:id="rId80"/>
    <p:sldId id="342" r:id="rId81"/>
    <p:sldId id="327" r:id="rId82"/>
    <p:sldId id="341" r:id="rId83"/>
    <p:sldId id="347" r:id="rId84"/>
    <p:sldId id="288" r:id="rId85"/>
    <p:sldId id="290" r:id="rId86"/>
    <p:sldId id="291" r:id="rId87"/>
    <p:sldId id="292" r:id="rId88"/>
    <p:sldId id="293" r:id="rId89"/>
    <p:sldId id="295" r:id="rId90"/>
    <p:sldId id="294" r:id="rId91"/>
    <p:sldId id="296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6EB75EC-ACF4-43F1-940C-6C9C5489C1DE}" styleName="Normal Style 4 - Body/Background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dk1"/>
              </a:solidFill>
            </a:ln>
          </a:left>
          <a:right>
            <a:ln w="40000" cmpd="sng">
              <a:solidFill>
                <a:schemeClr val="dk1"/>
              </a:solidFill>
            </a:ln>
          </a:right>
          <a:top>
            <a:ln w="40000" cmpd="sng">
              <a:solidFill>
                <a:schemeClr val="dk1"/>
              </a:solidFill>
            </a:ln>
          </a:top>
          <a:bottom>
            <a:ln w="400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>
          <a:shade val="80000"/>
        </a:schemeClr>
      </a:tcTxStyle>
      <a:tcStyle>
        <a:tcBdr>
          <a:bottom>
            <a:ln w="35400" cmpd="sng">
              <a:solidFill>
                <a:schemeClr val="dk1">
                  <a:shade val="80000"/>
                </a:schemeClr>
              </a:solidFill>
            </a:ln>
          </a:bottom>
        </a:tcBdr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horzBarState="maximized">
    <p:restoredLeft sz="12579"/>
    <p:restoredTop sz="90000"/>
  </p:normalViewPr>
  <p:slideViewPr>
    <p:cSldViewPr snapToObjects="1">
      <p:cViewPr varScale="1">
        <p:scale>
          <a:sx n="82" d="100"/>
          <a:sy n="82" d="100"/>
        </p:scale>
        <p:origin x="830" y="72"/>
      </p:cViewPr>
      <p:guideLst>
        <p:guide orient="horz" pos="2149"/>
        <p:guide pos="38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71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72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tay-present.tistory.com/2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tay-present.tistory.com/2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stay-present.tistory.com/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97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FawNZz_Uu0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Lbr29tzAA8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958544" y="1291544"/>
            <a:ext cx="4274911" cy="427491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0" b="1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23928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4" y="338709"/>
            <a:ext cx="3083436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1. console.log()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304" y="1340739"/>
            <a:ext cx="10322436" cy="3648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>
                <a:latin typeface="Noto Sans CJK KR"/>
                <a:ea typeface="Noto Sans CJK KR"/>
              </a:rPr>
              <a:t>1. console: </a:t>
            </a:r>
            <a:r>
              <a:rPr lang="en-US" altLang="ko-KR" b="0">
                <a:latin typeface="Noto Sans CJK KR"/>
                <a:ea typeface="Noto Sans CJK KR"/>
              </a:rPr>
              <a:t> 테스트 환경</a:t>
            </a:r>
          </a:p>
          <a:p>
            <a:pPr>
              <a:defRPr/>
            </a:pPr>
            <a:endParaRPr lang="en-US" altLang="ko-KR" b="0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 b="1">
                <a:latin typeface="Noto Sans CJK KR"/>
                <a:ea typeface="Noto Sans CJK KR"/>
              </a:rPr>
              <a:t>2. log:</a:t>
            </a:r>
            <a:r>
              <a:rPr lang="en-US" altLang="ko-KR" b="0">
                <a:latin typeface="Noto Sans CJK KR"/>
                <a:ea typeface="Noto Sans CJK KR"/>
              </a:rPr>
              <a:t> </a:t>
            </a:r>
            <a:r>
              <a:rPr lang="ko-KR" altLang="en-US" b="0">
                <a:latin typeface="Noto Sans CJK KR"/>
                <a:ea typeface="Noto Sans CJK KR"/>
              </a:rPr>
              <a:t>콘</a:t>
            </a:r>
            <a:r>
              <a:rPr lang="en-US" altLang="ko-KR" b="0">
                <a:latin typeface="Noto Sans CJK KR"/>
                <a:ea typeface="Noto Sans CJK KR"/>
              </a:rPr>
              <a:t>솔에서 처리하거나 입력한 </a:t>
            </a:r>
            <a:r>
              <a:rPr lang="ko-KR" altLang="en-US" b="0">
                <a:latin typeface="Noto Sans CJK KR"/>
                <a:ea typeface="Noto Sans CJK KR"/>
              </a:rPr>
              <a:t>데</a:t>
            </a:r>
            <a:r>
              <a:rPr lang="en-US" altLang="ko-KR" b="0">
                <a:latin typeface="Noto Sans CJK KR"/>
                <a:ea typeface="Noto Sans CJK KR"/>
              </a:rPr>
              <a:t>이터를 화면에 출력하는 기능 또는 방법</a:t>
            </a:r>
          </a:p>
          <a:p>
            <a:pPr>
              <a:defRPr/>
            </a:pPr>
            <a:endParaRPr lang="en-US" altLang="ko-KR" b="0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 b="0">
                <a:latin typeface="Noto Sans CJK KR"/>
                <a:ea typeface="Noto Sans CJK KR"/>
              </a:rPr>
              <a:t>∴</a:t>
            </a:r>
            <a:r>
              <a:rPr lang="ko-KR" altLang="en-US" b="0">
                <a:solidFill>
                  <a:srgbClr val="FF0000"/>
                </a:solidFill>
                <a:latin typeface="Noto Sans CJK KR"/>
                <a:ea typeface="Noto Sans CJK KR"/>
              </a:rPr>
              <a:t> 컴퓨터 화면에 무언가를 기록하도록 콘솔에 명령하는 명령어</a:t>
            </a:r>
          </a:p>
          <a:p>
            <a:pPr>
              <a:defRPr/>
            </a:pPr>
            <a:endParaRPr lang="ko-KR" altLang="en-US" b="0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 b="0">
                <a:latin typeface="Noto Sans CJK KR"/>
                <a:ea typeface="Noto Sans CJK KR"/>
              </a:rPr>
              <a:t>·</a:t>
            </a:r>
            <a:r>
              <a:rPr lang="ko-KR" altLang="en-US" b="0">
                <a:latin typeface="Noto Sans CJK KR"/>
                <a:ea typeface="Noto Sans CJK KR"/>
              </a:rPr>
              <a:t> 프로그래머들이 단지 코드 테스트의 일시적인 결과를 보기 위해 화면에 팝업을 보내는 것에 싫증이 났기 때문</a:t>
            </a:r>
          </a:p>
          <a:p>
            <a:pPr>
              <a:defRPr/>
            </a:pPr>
            <a:endParaRPr lang="ko-KR" altLang="en-US" b="0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 b="0">
                <a:latin typeface="Noto Sans CJK KR"/>
                <a:ea typeface="Noto Sans CJK KR"/>
              </a:rPr>
              <a:t>·</a:t>
            </a:r>
            <a:r>
              <a:rPr lang="ko-KR" altLang="en-US" b="0">
                <a:latin typeface="Noto Sans CJK KR"/>
                <a:ea typeface="Noto Sans CJK KR"/>
              </a:rPr>
              <a:t> </a:t>
            </a:r>
            <a:r>
              <a:rPr lang="en-US" altLang="ko-KR" b="0">
                <a:latin typeface="Noto Sans CJK KR"/>
                <a:ea typeface="Noto Sans CJK KR"/>
              </a:rPr>
              <a:t>값이나 노트를 표시하는 단순한 방법</a:t>
            </a:r>
          </a:p>
          <a:p>
            <a:pPr>
              <a:defRPr/>
            </a:pPr>
            <a:endParaRPr lang="en-US" altLang="ko-KR" b="0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 b="0">
                <a:latin typeface="Noto Sans CJK KR"/>
                <a:ea typeface="Noto Sans CJK KR"/>
              </a:rPr>
              <a:t>·</a:t>
            </a:r>
            <a:r>
              <a:rPr lang="ko-KR" altLang="en-US" b="0">
                <a:latin typeface="Noto Sans CJK KR"/>
                <a:ea typeface="Noto Sans CJK KR"/>
              </a:rPr>
              <a:t> </a:t>
            </a:r>
            <a:r>
              <a:rPr lang="en-US" altLang="ko-KR" b="0">
                <a:latin typeface="Noto Sans CJK KR"/>
                <a:ea typeface="Noto Sans CJK KR"/>
              </a:rPr>
              <a:t>특히 디버거가 없는 환경에서 디버거를 사용하는 것보다 더 쉬운 경우</a:t>
            </a:r>
            <a:r>
              <a:rPr lang="ko-KR" altLang="en-US" b="0">
                <a:latin typeface="Noto Sans CJK KR"/>
                <a:ea typeface="Noto Sans CJK KR"/>
              </a:rPr>
              <a:t>도 있음</a:t>
            </a:r>
          </a:p>
          <a:p>
            <a:pPr>
              <a:defRPr/>
            </a:pPr>
            <a:endParaRPr lang="ko-KR" altLang="en-US" b="0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 b="0">
                <a:latin typeface="Noto Sans CJK KR"/>
                <a:ea typeface="Noto Sans CJK KR"/>
              </a:rPr>
              <a:t>·</a:t>
            </a:r>
            <a:r>
              <a:rPr lang="ko-KR" altLang="en-US" b="0">
                <a:latin typeface="Noto Sans CJK KR"/>
                <a:ea typeface="Noto Sans CJK KR"/>
              </a:rPr>
              <a:t> 화면상 출력 </a:t>
            </a:r>
            <a:r>
              <a:rPr lang="en-US" altLang="ko-KR" b="0">
                <a:latin typeface="Noto Sans CJK KR"/>
                <a:ea typeface="Noto Sans CJK KR"/>
              </a:rPr>
              <a:t>X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19" y="2240177"/>
            <a:ext cx="12010161" cy="23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2" y="338709"/>
            <a:ext cx="218808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Variable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" name="직사각형 7"/>
          <p:cNvSpPr/>
          <p:nvPr/>
        </p:nvSpPr>
        <p:spPr>
          <a:xfrm>
            <a:off x="-1680972" y="980694"/>
            <a:ext cx="1080135" cy="360045"/>
          </a:xfrm>
          <a:prstGeom prst="rect">
            <a:avLst/>
          </a:prstGeom>
          <a:solidFill>
            <a:srgbClr val="6182D6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299" y="1340739"/>
            <a:ext cx="3711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변수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데이터의 저장소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),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선언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할당</a:t>
            </a: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2" y="1988820"/>
            <a:ext cx="5378946" cy="3725418"/>
          </a:xfrm>
          <a:prstGeom prst="rect">
            <a:avLst/>
          </a:prstGeom>
          <a:ln w="38100"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6456045" y="2833020"/>
            <a:ext cx="3227070" cy="2041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</a:t>
            </a:r>
            <a:r>
              <a:rPr lang="ko-KR" altLang="en-US">
                <a:latin typeface="Noto Sans CJK KR"/>
                <a:ea typeface="Noto Sans CJK KR"/>
              </a:rPr>
              <a:t> 선언</a:t>
            </a:r>
            <a:r>
              <a:rPr lang="en-US" altLang="ko-KR">
                <a:latin typeface="Noto Sans CJK KR"/>
                <a:ea typeface="Noto Sans CJK KR"/>
              </a:rPr>
              <a:t>	</a:t>
            </a:r>
            <a:r>
              <a:rPr lang="ko-KR" altLang="en-US">
                <a:latin typeface="Noto Sans CJK KR"/>
                <a:ea typeface="Noto Sans CJK KR"/>
              </a:rPr>
              <a:t>→</a:t>
            </a:r>
            <a:r>
              <a:rPr lang="en-US" altLang="ko-KR">
                <a:latin typeface="Noto Sans CJK KR"/>
                <a:ea typeface="Noto Sans CJK KR"/>
              </a:rPr>
              <a:t>	let a(</a:t>
            </a:r>
            <a:r>
              <a:rPr lang="ko-KR" altLang="en-US">
                <a:latin typeface="Noto Sans CJK KR"/>
                <a:ea typeface="Noto Sans CJK KR"/>
              </a:rPr>
              <a:t>변수</a:t>
            </a:r>
            <a:r>
              <a:rPr lang="en-US" altLang="ko-KR">
                <a:latin typeface="Noto Sans CJK KR"/>
                <a:ea typeface="Noto Sans CJK KR"/>
              </a:rPr>
              <a:t>);</a:t>
            </a:r>
          </a:p>
          <a:p>
            <a:pPr>
              <a:defRPr/>
            </a:pPr>
            <a:endParaRPr lang="en-US" altLang="ko-KR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 </a:t>
            </a:r>
            <a:r>
              <a:rPr lang="ko-KR" altLang="en-US">
                <a:latin typeface="Noto Sans CJK KR"/>
                <a:ea typeface="Noto Sans CJK KR"/>
              </a:rPr>
              <a:t>할당</a:t>
            </a:r>
            <a:r>
              <a:rPr lang="en-US" altLang="ko-KR">
                <a:latin typeface="Noto Sans CJK KR"/>
                <a:ea typeface="Noto Sans CJK KR"/>
              </a:rPr>
              <a:t>	</a:t>
            </a:r>
            <a:r>
              <a:rPr lang="ko-KR" altLang="en-US">
                <a:latin typeface="Noto Sans CJK KR"/>
                <a:ea typeface="Noto Sans CJK KR"/>
              </a:rPr>
              <a:t>→</a:t>
            </a:r>
            <a:r>
              <a:rPr lang="en-US" altLang="ko-KR">
                <a:latin typeface="Noto Sans CJK KR"/>
                <a:ea typeface="Noto Sans CJK KR"/>
              </a:rPr>
              <a:t>	a(</a:t>
            </a:r>
            <a:r>
              <a:rPr lang="ko-KR" altLang="en-US">
                <a:latin typeface="Noto Sans CJK KR"/>
                <a:ea typeface="Noto Sans CJK KR"/>
              </a:rPr>
              <a:t>변수</a:t>
            </a:r>
            <a:r>
              <a:rPr lang="en-US" altLang="ko-KR">
                <a:latin typeface="Noto Sans CJK KR"/>
                <a:ea typeface="Noto Sans CJK KR"/>
              </a:rPr>
              <a:t>)</a:t>
            </a:r>
            <a:r>
              <a:rPr lang="ko-KR" altLang="en-US">
                <a:latin typeface="Noto Sans CJK KR"/>
                <a:ea typeface="Noto Sans CJK KR"/>
              </a:rPr>
              <a:t> </a:t>
            </a:r>
            <a:r>
              <a:rPr lang="en-US" altLang="ko-KR">
                <a:latin typeface="Noto Sans CJK KR"/>
                <a:ea typeface="Noto Sans CJK KR"/>
              </a:rPr>
              <a:t>=</a:t>
            </a:r>
            <a:r>
              <a:rPr lang="ko-KR" altLang="en-US">
                <a:latin typeface="Noto Sans CJK KR"/>
                <a:ea typeface="Noto Sans CJK KR"/>
              </a:rPr>
              <a:t> </a:t>
            </a:r>
            <a:r>
              <a:rPr lang="en-US" altLang="ko-KR">
                <a:latin typeface="Noto Sans CJK KR"/>
                <a:ea typeface="Noto Sans CJK KR"/>
              </a:rPr>
              <a:t>5;</a:t>
            </a:r>
          </a:p>
          <a:p>
            <a:pPr>
              <a:defRPr/>
            </a:pPr>
            <a:endParaRPr lang="en-US" altLang="ko-KR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∴</a:t>
            </a:r>
            <a:r>
              <a:rPr lang="ko-KR" altLang="en-US">
                <a:latin typeface="Noto Sans CJK KR"/>
                <a:ea typeface="Noto Sans CJK KR"/>
              </a:rPr>
              <a:t> </a:t>
            </a:r>
            <a:r>
              <a:rPr lang="en-US" altLang="ko-KR">
                <a:latin typeface="Noto Sans CJK KR"/>
                <a:ea typeface="Noto Sans CJK KR"/>
              </a:rPr>
              <a:t>let a = 5;</a:t>
            </a:r>
          </a:p>
          <a:p>
            <a:pPr>
              <a:defRPr/>
            </a:pPr>
            <a:endParaRPr lang="en-US" altLang="ko-KR">
              <a:latin typeface="Noto Sans CJK KR"/>
              <a:ea typeface="Noto Sans CJK KR"/>
            </a:endParaRPr>
          </a:p>
          <a:p>
            <a:pPr>
              <a:defRPr/>
            </a:pPr>
            <a:r>
              <a:rPr lang="ko-KR" altLang="en-US" sz="2000">
                <a:solidFill>
                  <a:srgbClr val="FF0000"/>
                </a:solidFill>
                <a:latin typeface="Noto Sans CJK KR"/>
                <a:ea typeface="Noto Sans CJK KR"/>
              </a:rPr>
              <a:t>※ </a:t>
            </a:r>
            <a:r>
              <a:rPr lang="en-US" altLang="ko-KR" sz="200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= </a:t>
            </a:r>
            <a:r>
              <a:rPr lang="ko-KR" altLang="en-US" sz="200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  →</a:t>
            </a:r>
            <a:r>
              <a:rPr lang="en-US" altLang="ko-KR" sz="200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 </a:t>
            </a:r>
            <a:r>
              <a:rPr lang="ko-KR" altLang="en-US" sz="200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  같다</a:t>
            </a:r>
            <a:r>
              <a:rPr lang="en-US" altLang="ko-KR" sz="200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(==)</a:t>
            </a:r>
            <a:r>
              <a:rPr lang="ko-KR" altLang="en-US" sz="200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 </a:t>
            </a:r>
            <a:r>
              <a:rPr lang="en-US" altLang="ko-KR" sz="200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X, </a:t>
            </a:r>
            <a:r>
              <a:rPr lang="ko-KR" altLang="en-US" sz="200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대입</a:t>
            </a:r>
            <a:r>
              <a:rPr lang="en-US" altLang="ko-KR" sz="200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 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FF98D-47C8-9007-7899-209563114414}"/>
              </a:ext>
            </a:extLst>
          </p:cNvPr>
          <p:cNvSpPr txBox="1"/>
          <p:nvPr/>
        </p:nvSpPr>
        <p:spPr>
          <a:xfrm>
            <a:off x="551299" y="1804154"/>
            <a:ext cx="1535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latin typeface="Noto Sans CJK KR"/>
                <a:ea typeface="Noto Sans CJK KR"/>
              </a:rPr>
              <a:t>· var, let, const</a:t>
            </a:r>
            <a:endParaRPr lang="en-US" altLang="ko-KR">
              <a:latin typeface="Noto Sans CJK KR"/>
              <a:ea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26362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0" y="338709"/>
            <a:ext cx="1626115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2-1. Var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" name="직사각형 7"/>
          <p:cNvSpPr/>
          <p:nvPr/>
        </p:nvSpPr>
        <p:spPr>
          <a:xfrm>
            <a:off x="-1680972" y="980694"/>
            <a:ext cx="1080135" cy="360045"/>
          </a:xfrm>
          <a:prstGeom prst="rect">
            <a:avLst/>
          </a:prstGeom>
          <a:solidFill>
            <a:srgbClr val="6182D6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300" y="1340739"/>
            <a:ext cx="5731390" cy="1457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초기값 없이 변수 선언 가능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재할당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재선언 가능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 scope(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유효범위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):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 선언된 위치에 따라 유효 범위가 달라짐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5852" y="3068955"/>
            <a:ext cx="3404346" cy="3262091"/>
          </a:xfrm>
          <a:prstGeom prst="rect">
            <a:avLst/>
          </a:prstGeom>
          <a:ln w="38100">
            <a:noFill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7216" y="3068955"/>
            <a:ext cx="2486415" cy="3309504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2423541" y="3717035"/>
            <a:ext cx="2232279" cy="864108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1" name="직선 화살표 연결선 20"/>
          <p:cNvCxnSpPr/>
          <p:nvPr/>
        </p:nvCxnSpPr>
        <p:spPr>
          <a:xfrm>
            <a:off x="2423541" y="4725162"/>
            <a:ext cx="2232279" cy="360045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2" name="직선 화살표 연결선 21"/>
          <p:cNvCxnSpPr/>
          <p:nvPr/>
        </p:nvCxnSpPr>
        <p:spPr>
          <a:xfrm>
            <a:off x="2423541" y="5229225"/>
            <a:ext cx="2232279" cy="360045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3" name="직선 화살표 연결선 22"/>
          <p:cNvCxnSpPr/>
          <p:nvPr/>
        </p:nvCxnSpPr>
        <p:spPr>
          <a:xfrm flipV="1">
            <a:off x="2423541" y="6021324"/>
            <a:ext cx="2160270" cy="144018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8411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1" animBg="1"/>
      <p:bldP spid="22" grpId="2" animBg="1"/>
      <p:bldP spid="23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1" y="338709"/>
            <a:ext cx="1607064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2-2. Let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" name="직사각형 7"/>
          <p:cNvSpPr/>
          <p:nvPr/>
        </p:nvSpPr>
        <p:spPr>
          <a:xfrm>
            <a:off x="-1680972" y="980694"/>
            <a:ext cx="1080135" cy="360045"/>
          </a:xfrm>
          <a:prstGeom prst="rect">
            <a:avLst/>
          </a:prstGeom>
          <a:solidFill>
            <a:srgbClr val="6182D6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300" y="1340739"/>
            <a:ext cx="4845565" cy="2010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초기값 없이 변수 선언 가능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재할당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가능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재선언 불가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 scope(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유효범위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):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  변수가 선언된 블록 내에서만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9928" y="611314"/>
            <a:ext cx="2952369" cy="372662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28230" y="611314"/>
            <a:ext cx="2668445" cy="224161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03451" y="4509135"/>
            <a:ext cx="10254654" cy="936117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>
            <a:off x="7248144" y="1340739"/>
            <a:ext cx="1872234" cy="39138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7320153" y="2060829"/>
            <a:ext cx="1800225" cy="218105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43" name="직선 화살표 연결선 42"/>
          <p:cNvCxnSpPr/>
          <p:nvPr/>
        </p:nvCxnSpPr>
        <p:spPr>
          <a:xfrm flipV="1">
            <a:off x="7284148" y="2420874"/>
            <a:ext cx="1800226" cy="362123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44" name="직선 화살표 연결선 43"/>
          <p:cNvCxnSpPr/>
          <p:nvPr/>
        </p:nvCxnSpPr>
        <p:spPr>
          <a:xfrm flipV="1">
            <a:off x="7284148" y="2708910"/>
            <a:ext cx="1836230" cy="1010204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46" name="직선 화살표 연결선 45"/>
          <p:cNvCxnSpPr>
            <a:stCxn id="37" idx="2"/>
          </p:cNvCxnSpPr>
          <p:nvPr/>
        </p:nvCxnSpPr>
        <p:spPr>
          <a:xfrm rot="16200000" flipH="1">
            <a:off x="6821034" y="4513014"/>
            <a:ext cx="35015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1" animBg="1"/>
      <p:bldP spid="43" grpId="2" animBg="1"/>
      <p:bldP spid="44" grpId="3" animBg="1"/>
      <p:bldP spid="46" grpId="4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0" y="338709"/>
            <a:ext cx="3083439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2-3. Const(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상수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" name="직사각형 7"/>
          <p:cNvSpPr/>
          <p:nvPr/>
        </p:nvSpPr>
        <p:spPr>
          <a:xfrm>
            <a:off x="-1680972" y="980694"/>
            <a:ext cx="1080135" cy="360045"/>
          </a:xfrm>
          <a:prstGeom prst="rect">
            <a:avLst/>
          </a:prstGeom>
          <a:solidFill>
            <a:srgbClr val="6182D6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300" y="1340739"/>
            <a:ext cx="4845565" cy="1457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초기값 없이 변수 선언 불가능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재할당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재선언 불가능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 scope(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유효범위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):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hlinkClick r:id="rId2"/>
              </a:rPr>
              <a:t>  변수가 선언된 블록 내에서만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301" y="2979131"/>
            <a:ext cx="2422781" cy="351746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03676" y="3429000"/>
            <a:ext cx="7920990" cy="43205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03676" y="4342801"/>
            <a:ext cx="7920990" cy="790119"/>
          </a:xfrm>
          <a:prstGeom prst="rect">
            <a:avLst/>
          </a:prstGeom>
        </p:spPr>
      </p:pic>
      <p:pic>
        <p:nvPicPr>
          <p:cNvPr id="29" name="그림 28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3503676" y="5805297"/>
            <a:ext cx="7920990" cy="432054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2207514" y="3645027"/>
            <a:ext cx="115214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2093020" y="4941189"/>
            <a:ext cx="1541719" cy="7200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207514" y="4509135"/>
            <a:ext cx="142722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9" idx="1"/>
          </p:cNvCxnSpPr>
          <p:nvPr/>
        </p:nvCxnSpPr>
        <p:spPr>
          <a:xfrm>
            <a:off x="2093020" y="6021324"/>
            <a:ext cx="141065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568CC3F-84C9-1DED-570B-6C365F232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827" y="1268700"/>
            <a:ext cx="4320914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2" animBg="1"/>
      <p:bldP spid="32" grpId="1" animBg="1"/>
      <p:bldP spid="33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2" y="338709"/>
            <a:ext cx="218808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Variable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2" y="1340739"/>
            <a:ext cx="11180714" cy="3024378"/>
          </a:xfrm>
          <a:prstGeom prst="rect">
            <a:avLst/>
          </a:prstGeom>
          <a:ln w="38100"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5E4FEE-A911-1873-8F9C-71B2E6F7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30" y="338709"/>
            <a:ext cx="5014538" cy="53766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B07C72-0226-F996-200B-519663833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043" y="1651977"/>
            <a:ext cx="2883716" cy="281162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3239B0-1A45-CA91-0B94-CC02281F2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673" y="1651976"/>
            <a:ext cx="5563936" cy="28116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FB6BCE-0671-C23C-60E7-5545E3216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464" y="1651975"/>
            <a:ext cx="4730536" cy="281162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3702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2" y="338709"/>
            <a:ext cx="218808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Variable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" name="직사각형 7"/>
          <p:cNvSpPr/>
          <p:nvPr/>
        </p:nvSpPr>
        <p:spPr>
          <a:xfrm>
            <a:off x="-1464945" y="980694"/>
            <a:ext cx="1080135" cy="360045"/>
          </a:xfrm>
          <a:prstGeom prst="rect">
            <a:avLst/>
          </a:prstGeom>
          <a:solidFill>
            <a:srgbClr val="6182D6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60A459-93E5-E9A2-839F-9A948CB5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50" y="1351108"/>
            <a:ext cx="7484370" cy="490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1" y="338709"/>
            <a:ext cx="28164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3. Primitive type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302" y="1340737"/>
            <a:ext cx="986039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데이터의 실제 값을 할당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변수에 할당이 될 때 메모리 상에 고정된 크기로 저장이 되고 해당 변수가 원시 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데이터 값을 보관</a:t>
            </a:r>
            <a:endParaRPr lang="en-US" altLang="ko-KR" b="1" i="0">
              <a:solidFill>
                <a:srgbClr val="212529"/>
              </a:solidFill>
              <a:effectLst/>
              <a:latin typeface="-apple-syste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b="1" i="0">
              <a:solidFill>
                <a:srgbClr val="212529"/>
              </a:solidFill>
              <a:effectLst/>
              <a:latin typeface="-apple-syste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모두 변수 선언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초기화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할당 시 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값이 저장된 메모리 영역에 직접적으로 접근</a:t>
            </a:r>
            <a:endParaRPr lang="en-US" altLang="ko-KR" b="1" i="0">
              <a:solidFill>
                <a:srgbClr val="212529"/>
              </a:solidFill>
              <a:effectLst/>
              <a:latin typeface="-apple-syste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b="1">
              <a:solidFill>
                <a:srgbClr val="212529"/>
              </a:solidFill>
              <a:latin typeface="-apple-syste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변수에 새 값이 할당이 될 경우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변수에 할당된 메모리 블럭에 저장된 값을 바로 변경</a:t>
            </a:r>
            <a:endParaRPr lang="en-US" altLang="ko-KR" b="1" i="0">
              <a:solidFill>
                <a:srgbClr val="212529"/>
              </a:solidFill>
              <a:effectLst/>
              <a:latin typeface="-apple-syste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u="none" strike="noStrike" kern="1200" cap="none" spc="0" normalizeH="0" baseline="0">
              <a:solidFill>
                <a:srgbClr val="212529"/>
              </a:solidFill>
              <a:latin typeface="-apple-system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종류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: number, string, bo</a:t>
            </a:r>
            <a:r>
              <a:rPr lang="en-US" altLang="ko-KR">
                <a:solidFill>
                  <a:srgbClr val="000000"/>
                </a:solidFill>
                <a:latin typeface="Noto Sans CJK KR"/>
                <a:ea typeface="Noto Sans CJK KR"/>
              </a:rPr>
              <a:t>ol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ean, null, undefined, symbol(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를 제외한 나머지는 </a:t>
            </a:r>
            <a:r>
              <a:rPr lang="en-US" altLang="ko-KR">
                <a:solidFill>
                  <a:srgbClr val="000000"/>
                </a:solidFill>
                <a:latin typeface="Noto Sans CJK KR"/>
                <a:ea typeface="Noto Sans CJK KR"/>
              </a:rPr>
              <a:t>Object type)</a:t>
            </a:r>
            <a:endParaRPr kumimoji="0" lang="ko-KR" altLang="en-US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A7851-BFFF-3935-A1AA-DABE6A6EF4A8}"/>
              </a:ext>
            </a:extLst>
          </p:cNvPr>
          <p:cNvSpPr txBox="1"/>
          <p:nvPr/>
        </p:nvSpPr>
        <p:spPr>
          <a:xfrm>
            <a:off x="7853953" y="6504520"/>
            <a:ext cx="4338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Noto Sans CJK KR"/>
              </a:rPr>
              <a:t>출처</a:t>
            </a:r>
            <a:r>
              <a:rPr lang="en-US" altLang="ko-KR" sz="1000">
                <a:latin typeface="Noto Sans CJK KR"/>
              </a:rPr>
              <a:t>: https://velog.io/@surim014/JavaScript-Primitive-Type-vs-Reference-Type</a:t>
            </a:r>
            <a:endParaRPr lang="ko-KR" altLang="en-US" sz="100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42497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1" y="338709"/>
            <a:ext cx="28164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3. Primitive type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302" y="1340737"/>
            <a:ext cx="9260869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1.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String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문자열(문자의 나열)의 생성자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2. Number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숫자 타입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3. Boolean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논리요소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(true, false)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4. Null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일반적으로 존재하지 않거나 유효하지 않은 object 또는 주소를 의도적으로 가리키는 참조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5. undefined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값을 할당하지 않은 변수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6. Symbol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고유한 식별자가 필요하거나 우선 순위를 주고 싶을 때</a:t>
            </a:r>
            <a:endParaRPr kumimoji="0" lang="ko-KR" altLang="en-US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7303D-D86F-EABA-3D83-6B7A6865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30" y="5334261"/>
            <a:ext cx="4008467" cy="80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990A27-C73C-872E-07F7-8360FD86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599" y="5450116"/>
            <a:ext cx="1072148" cy="576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D6DDC5-FB99-E950-7B62-2F6EDC95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34" y="3120363"/>
            <a:ext cx="2987299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6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0" y="338709"/>
            <a:ext cx="2159515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3-1.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String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27150"/>
            <a:ext cx="12192000" cy="4203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300" y="529338"/>
            <a:ext cx="6073666" cy="5799322"/>
          </a:xfrm>
          <a:prstGeom prst="rect">
            <a:avLst/>
          </a:prstGeom>
          <a:ln w="38100"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4966" y="1763885"/>
            <a:ext cx="5220152" cy="333022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1940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1306" y="338709"/>
            <a:ext cx="1740409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/>
              <a:t>강의자료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387360"/>
            <a:ext cx="5436679" cy="1975556"/>
          </a:xfrm>
          <a:prstGeom prst="rect">
            <a:avLst/>
          </a:prstGeom>
          <a:ln w="38100"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7216" y="1376116"/>
            <a:ext cx="5438784" cy="2052883"/>
          </a:xfrm>
          <a:prstGeom prst="rect">
            <a:avLst/>
          </a:prstGeom>
          <a:ln w="38100"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7217" y="3861054"/>
            <a:ext cx="10875462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1" y="338709"/>
            <a:ext cx="28164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3. Primitive type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302" y="1340737"/>
            <a:ext cx="9260869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1. String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문자열(문자의 나열)의 생성자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2.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Number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숫자 타입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3. Boolean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논리요소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(true, false)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4. Null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일반적으로 존재하지 않거나 유효하지 않은 object 또는 주소를 의도적으로 가리키는 참조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5. undefined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값을 할당하지 않은 변수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6. Symbol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고유한 식별자가 필요하거나 우선 순위를 주고 싶을 때</a:t>
            </a:r>
            <a:endParaRPr kumimoji="0" lang="ko-KR" altLang="en-US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7303D-D86F-EABA-3D83-6B7A6865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30" y="5334261"/>
            <a:ext cx="4008467" cy="80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990A27-C73C-872E-07F7-8360FD86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599" y="5450116"/>
            <a:ext cx="1072148" cy="576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D6DDC5-FB99-E950-7B62-2F6EDC95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34" y="3120363"/>
            <a:ext cx="2987299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1300" y="338709"/>
            <a:ext cx="2540515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3-2.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Number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03400"/>
            <a:ext cx="12192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1300" y="338709"/>
            <a:ext cx="35702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3-2.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String &amp; Number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71A62AD-62DA-EA91-5EC3-38076908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29" y="1412720"/>
            <a:ext cx="8754542" cy="48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2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1" y="338709"/>
            <a:ext cx="28164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3. Primitive type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302" y="1340737"/>
            <a:ext cx="9260869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1. String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문자열(문자의 나열)의 생성자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2. Number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숫자 타입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3. </a:t>
            </a: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Boolean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논리요소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(true, false)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4. Null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일반적으로 존재하지 않거나 유효하지 않은 object 또는 주소를 의도적으로 가리키는 참조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5. undefined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값을 할당하지 않은 변수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6. Symbol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고유한 식별자가 필요하거나 우선 순위를 주고 싶을 때</a:t>
            </a:r>
            <a:endParaRPr kumimoji="0" lang="ko-KR" altLang="en-US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7303D-D86F-EABA-3D83-6B7A6865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30" y="5334261"/>
            <a:ext cx="4008467" cy="80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990A27-C73C-872E-07F7-8360FD86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599" y="5450116"/>
            <a:ext cx="1072148" cy="576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D6DDC5-FB99-E950-7B62-2F6EDC95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34" y="3120363"/>
            <a:ext cx="2987299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2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9" y="338709"/>
            <a:ext cx="2559565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3-3. Boolean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58949"/>
            <a:ext cx="12192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1" y="338709"/>
            <a:ext cx="28164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3. Primitive type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302" y="1340737"/>
            <a:ext cx="9260869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1. String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문자열(문자의 나열)의 생성자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2. Number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숫자 타입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3. Boolean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논리요소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(true, false)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4. </a:t>
            </a: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Null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일반적으로 존재하지 않거나 유효하지 않은 object 또는 주소를 의도적으로 가리키는 참조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5. undefined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값을 할당하지 않은 변수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6. Symbol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고유한 식별자가 필요하거나 우선 순위를 주고 싶을 때</a:t>
            </a:r>
            <a:endParaRPr kumimoji="0" lang="ko-KR" altLang="en-US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7303D-D86F-EABA-3D83-6B7A6865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30" y="5334261"/>
            <a:ext cx="4008467" cy="80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990A27-C73C-872E-07F7-8360FD86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599" y="5450116"/>
            <a:ext cx="1072148" cy="576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D6DDC5-FB99-E950-7B62-2F6EDC95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34" y="3120363"/>
            <a:ext cx="2987299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5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9" y="338709"/>
            <a:ext cx="1788041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3-4.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Null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51025"/>
            <a:ext cx="12192000" cy="3155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64425"/>
            <a:ext cx="12192000" cy="2329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35204" y="2503089"/>
            <a:ext cx="7521592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2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1" y="338709"/>
            <a:ext cx="28164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3. Primitive type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302" y="1340737"/>
            <a:ext cx="9260869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1. String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문자열(문자의 나열)의 생성자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2. Number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숫자 타입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3. Boolean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논리요소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(true, false)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4. Null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일반적으로 존재하지 않거나 유효하지 않은 object 또는 주소를 의도적으로 가리키는 참조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5. </a:t>
            </a: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undefined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값을 할당하지 않은 변수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6. Symbol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고유한 식별자가 필요하거나 우선 순위를 주고 싶을 때</a:t>
            </a:r>
            <a:endParaRPr kumimoji="0" lang="ko-KR" altLang="en-US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7303D-D86F-EABA-3D83-6B7A6865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30" y="5334261"/>
            <a:ext cx="4008467" cy="80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990A27-C73C-872E-07F7-8360FD86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599" y="5450116"/>
            <a:ext cx="1072148" cy="576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D6DDC5-FB99-E950-7B62-2F6EDC95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34" y="3120363"/>
            <a:ext cx="2987299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8" y="338709"/>
            <a:ext cx="2978666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3-5. Undefined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83873"/>
            <a:ext cx="12192000" cy="389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7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1" y="338709"/>
            <a:ext cx="28164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3. Primitive type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302" y="1340737"/>
            <a:ext cx="9260869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1. String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문자열(문자의 나열)의 생성자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2. Number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숫자 타입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3. Boolean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논리요소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(true, false)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4. Null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일반적으로 존재하지 않거나 유효하지 않은 object 또는 주소를 의도적으로 가리키는 참조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5. undefined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값을 할당하지 않은 변수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6. </a:t>
            </a: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Noto Sans CJK KR"/>
                <a:ea typeface="Noto Sans CJK KR"/>
              </a:rPr>
              <a:t>Symbol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고유한 식별자가 필요하거나 우선 순위를 주고 싶을 때</a:t>
            </a:r>
            <a:endParaRPr kumimoji="0" lang="ko-KR" altLang="en-US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7303D-D86F-EABA-3D83-6B7A6865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30" y="5334261"/>
            <a:ext cx="4008467" cy="80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990A27-C73C-872E-07F7-8360FD86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599" y="5450116"/>
            <a:ext cx="1072148" cy="576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D6DDC5-FB99-E950-7B62-2F6EDC95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34" y="3120363"/>
            <a:ext cx="2987299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0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97523"/>
            <a:ext cx="4743096" cy="4662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0" b="0" i="0" u="none" strike="noStrike" kern="1200" cap="none" spc="0" normalizeH="0" baseline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1913183"/>
            <a:ext cx="2321119" cy="542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>
                <a:solidFill>
                  <a:schemeClr val="dk1"/>
                </a:solidFill>
                <a:latin typeface="Noto Sans CJK KR"/>
                <a:ea typeface="Noto Sans CJK KR"/>
              </a:rPr>
              <a:t>Javascript</a:t>
            </a:r>
            <a:endParaRPr lang="en-US" altLang="ko-KR" sz="2000" b="1">
              <a:latin typeface="Noto Sans CJK KR"/>
              <a:ea typeface="Noto Sans CJK K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2648303"/>
            <a:ext cx="494558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</a:t>
            </a:r>
            <a:r>
              <a:rPr lang="ko-KR" altLang="en-US">
                <a:latin typeface="Noto Sans CJK KR"/>
                <a:ea typeface="Noto Sans CJK KR"/>
              </a:rPr>
              <a:t> 웹페이지의 복잡한 것들을 구현 가능하게 하는</a:t>
            </a:r>
          </a:p>
          <a:p>
            <a:pPr>
              <a:defRPr/>
            </a:pPr>
            <a:r>
              <a:rPr lang="ko-KR" altLang="en-US">
                <a:latin typeface="Noto Sans CJK KR"/>
                <a:ea typeface="Noto Sans CJK KR"/>
              </a:rPr>
              <a:t>  프로그래밍 언어</a:t>
            </a:r>
          </a:p>
          <a:p>
            <a:pPr>
              <a:defRPr/>
            </a:pPr>
            <a:endParaRPr lang="ko-KR" altLang="en-US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</a:t>
            </a:r>
            <a:r>
              <a:rPr lang="ko-KR" altLang="en-US">
                <a:latin typeface="Noto Sans CJK KR"/>
                <a:ea typeface="Noto Sans CJK KR"/>
              </a:rPr>
              <a:t> 사용자와 상호작용</a:t>
            </a:r>
          </a:p>
          <a:p>
            <a:pPr>
              <a:defRPr/>
            </a:pPr>
            <a:endParaRPr lang="ko-KR" altLang="en-US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</a:t>
            </a:r>
            <a:r>
              <a:rPr lang="ko-KR" altLang="en-US">
                <a:latin typeface="Noto Sans CJK KR"/>
                <a:ea typeface="Noto Sans CJK KR"/>
              </a:rPr>
              <a:t> </a:t>
            </a:r>
            <a:r>
              <a:rPr lang="en-US" altLang="ko-KR">
                <a:latin typeface="Noto Sans CJK KR"/>
                <a:ea typeface="Noto Sans CJK KR"/>
              </a:rPr>
              <a:t>HTML(</a:t>
            </a:r>
            <a:r>
              <a:rPr lang="ko-KR" altLang="en-US">
                <a:latin typeface="Noto Sans CJK KR"/>
                <a:ea typeface="Noto Sans CJK KR"/>
              </a:rPr>
              <a:t>정적</a:t>
            </a:r>
            <a:r>
              <a:rPr lang="en-US" altLang="ko-KR">
                <a:latin typeface="Noto Sans CJK KR"/>
                <a:ea typeface="Noto Sans CJK KR"/>
              </a:rPr>
              <a:t>)</a:t>
            </a:r>
            <a:r>
              <a:rPr lang="ko-KR" altLang="en-US">
                <a:latin typeface="Noto Sans CJK KR"/>
                <a:ea typeface="Noto Sans CJK KR"/>
              </a:rPr>
              <a:t> </a:t>
            </a:r>
            <a:r>
              <a:rPr lang="en-US" altLang="ko-KR">
                <a:latin typeface="Noto Sans CJK KR"/>
                <a:ea typeface="Noto Sans CJK KR"/>
              </a:rPr>
              <a:t>-&gt; </a:t>
            </a:r>
            <a:r>
              <a:rPr lang="ko-KR" altLang="en-US">
                <a:latin typeface="Noto Sans CJK KR"/>
                <a:ea typeface="Noto Sans CJK KR"/>
              </a:rPr>
              <a:t>동적</a:t>
            </a:r>
          </a:p>
          <a:p>
            <a:pPr>
              <a:defRPr/>
            </a:pPr>
            <a:endParaRPr lang="ko-KR" altLang="en-US">
              <a:latin typeface="Noto Sans CJK KR"/>
              <a:ea typeface="Noto Sans CJK KR"/>
            </a:endParaRPr>
          </a:p>
          <a:p>
            <a:pPr>
              <a:defRPr/>
            </a:pPr>
            <a:r>
              <a:rPr lang="en-US" altLang="ko-KR">
                <a:latin typeface="Noto Sans CJK KR"/>
                <a:ea typeface="Noto Sans CJK KR"/>
              </a:rPr>
              <a:t>· Button click -&gt; ?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551305" y="338709"/>
            <a:ext cx="2702435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Javascript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란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?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chemeClr val="dk1">
                <a:alpha val="100000"/>
              </a:scheme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1859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8" y="338709"/>
            <a:ext cx="2645292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4. Arithmetic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0410" y="1412747"/>
            <a:ext cx="9951180" cy="40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2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5371" y="1631684"/>
            <a:ext cx="10081258" cy="3594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298" y="338709"/>
            <a:ext cx="2645292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4. Arithmetic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4557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4527" y="1340739"/>
            <a:ext cx="5882945" cy="5040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297" y="338709"/>
            <a:ext cx="376924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5. Type Conversion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038" y="2564892"/>
            <a:ext cx="11023924" cy="17282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3174" y="2348865"/>
            <a:ext cx="11585652" cy="21602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76135" y="3681697"/>
            <a:ext cx="4304573" cy="358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=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맑은 고딕"/>
                <a:cs typeface="Calibri"/>
              </a:rPr>
              <a:t>`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Calibri"/>
              </a:rPr>
              <a:t>Happy Birthday! You are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맑은 고딕"/>
                <a:cs typeface="Calibri"/>
              </a:rPr>
              <a:t>${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Calibri"/>
              </a:rPr>
              <a:t>age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맑은 고딕"/>
                <a:cs typeface="Calibri"/>
              </a:rPr>
              <a:t>}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Calibri"/>
              </a:rPr>
              <a:t> years old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맑은 고딕"/>
                <a:cs typeface="Calibri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6727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4527" y="1340739"/>
            <a:ext cx="5882945" cy="5040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297" y="338709"/>
            <a:ext cx="376924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5. Type Conversion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5574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7" y="338709"/>
            <a:ext cx="371209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6. String.prototype.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7" y="1230439"/>
            <a:ext cx="3312424" cy="51516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63721" y="1230439"/>
            <a:ext cx="2455394" cy="51516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19116" y="1230439"/>
            <a:ext cx="2629979" cy="51516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49096" y="1230439"/>
            <a:ext cx="2621279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0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8812" y="1916811"/>
            <a:ext cx="8334374" cy="3905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35796" y="6284214"/>
            <a:ext cx="2748915" cy="241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">
                <a:latin typeface="Noto Sans CJK KR"/>
                <a:ea typeface="Noto Sans CJK KR"/>
              </a:rPr>
              <a:t>출처: https://korguy.tistory.com/entry/Arra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1297" y="338709"/>
            <a:ext cx="371209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6. String.prototype.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2159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2338578" y="2924937"/>
            <a:ext cx="7514844" cy="1607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0" b="1">
                <a:latin typeface="Noto Sans CJK KR"/>
                <a:ea typeface="Noto Sans CJK KR"/>
              </a:rPr>
              <a:t>Kim eunseo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1847459" y="2672905"/>
            <a:ext cx="8209036" cy="2556319"/>
            <a:chOff x="1847459" y="2888932"/>
            <a:chExt cx="8209036" cy="2556319"/>
          </a:xfrm>
        </p:grpSpPr>
        <p:grpSp>
          <p:nvGrpSpPr>
            <p:cNvPr id="94" name="그룹 93"/>
            <p:cNvGrpSpPr/>
            <p:nvPr/>
          </p:nvGrpSpPr>
          <p:grpSpPr>
            <a:xfrm>
              <a:off x="1847459" y="2888932"/>
              <a:ext cx="8209036" cy="1692211"/>
              <a:chOff x="1847458" y="2888932"/>
              <a:chExt cx="8209036" cy="1692211"/>
            </a:xfrm>
          </p:grpSpPr>
          <p:grpSp>
            <p:nvGrpSpPr>
              <p:cNvPr id="95" name="그룹 94"/>
              <p:cNvGrpSpPr/>
              <p:nvPr/>
            </p:nvGrpSpPr>
            <p:grpSpPr>
              <a:xfrm>
                <a:off x="1847458" y="2888932"/>
                <a:ext cx="8209036" cy="1080135"/>
                <a:chOff x="1847458" y="2888932"/>
                <a:chExt cx="8209036" cy="1080135"/>
              </a:xfrm>
            </p:grpSpPr>
            <p:sp>
              <p:nvSpPr>
                <p:cNvPr id="96" name="정육면체 95"/>
                <p:cNvSpPr>
                  <a:spLocks noChangeAspect="1"/>
                </p:cNvSpPr>
                <p:nvPr/>
              </p:nvSpPr>
              <p:spPr>
                <a:xfrm>
                  <a:off x="1847458" y="2888932"/>
                  <a:ext cx="1080135" cy="108013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700">
                    <a:alpha val="100000"/>
                  </a:srgbClr>
                </a:solidFill>
                <a:ln w="19050" cap="flat" cmpd="sng" algn="ctr">
                  <a:solidFill>
                    <a:schemeClr val="dk1">
                      <a:alpha val="100000"/>
                    </a:scheme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97" name="정육면체 96"/>
                <p:cNvSpPr>
                  <a:spLocks noChangeAspect="1"/>
                </p:cNvSpPr>
                <p:nvPr/>
              </p:nvSpPr>
              <p:spPr>
                <a:xfrm>
                  <a:off x="2639567" y="2888932"/>
                  <a:ext cx="1080135" cy="108013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700">
                    <a:alpha val="100000"/>
                  </a:srgbClr>
                </a:solidFill>
                <a:ln w="19050" cap="flat" cmpd="sng" algn="ctr">
                  <a:solidFill>
                    <a:schemeClr val="dk1">
                      <a:alpha val="100000"/>
                    </a:scheme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98" name="정육면체 97"/>
                <p:cNvSpPr>
                  <a:spLocks noChangeAspect="1"/>
                </p:cNvSpPr>
                <p:nvPr/>
              </p:nvSpPr>
              <p:spPr>
                <a:xfrm>
                  <a:off x="3431666" y="2888932"/>
                  <a:ext cx="1080135" cy="108013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700">
                    <a:alpha val="100000"/>
                  </a:srgbClr>
                </a:solidFill>
                <a:ln w="19050" cap="flat" cmpd="sng" algn="ctr">
                  <a:solidFill>
                    <a:schemeClr val="dk1">
                      <a:alpha val="100000"/>
                    </a:scheme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99" name="정육면체 98"/>
                <p:cNvSpPr>
                  <a:spLocks noChangeAspect="1"/>
                </p:cNvSpPr>
                <p:nvPr/>
              </p:nvSpPr>
              <p:spPr>
                <a:xfrm>
                  <a:off x="4223765" y="2888932"/>
                  <a:ext cx="1080135" cy="108013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700">
                    <a:alpha val="100000"/>
                  </a:srgbClr>
                </a:solidFill>
                <a:ln w="19050" cap="flat" cmpd="sng" algn="ctr">
                  <a:solidFill>
                    <a:schemeClr val="dk1">
                      <a:alpha val="100000"/>
                    </a:scheme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100" name="정육면체 99"/>
                <p:cNvSpPr>
                  <a:spLocks noChangeAspect="1"/>
                </p:cNvSpPr>
                <p:nvPr/>
              </p:nvSpPr>
              <p:spPr>
                <a:xfrm>
                  <a:off x="5015865" y="2888932"/>
                  <a:ext cx="1080135" cy="108013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700">
                    <a:alpha val="100000"/>
                  </a:srgbClr>
                </a:solidFill>
                <a:ln w="19050" cap="flat" cmpd="sng" algn="ctr">
                  <a:solidFill>
                    <a:schemeClr val="dk1">
                      <a:alpha val="100000"/>
                    </a:scheme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101" name="정육면체 100"/>
                <p:cNvSpPr>
                  <a:spLocks noChangeAspect="1"/>
                </p:cNvSpPr>
                <p:nvPr/>
              </p:nvSpPr>
              <p:spPr>
                <a:xfrm>
                  <a:off x="5807963" y="2888932"/>
                  <a:ext cx="1080135" cy="108013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700">
                    <a:alpha val="100000"/>
                  </a:srgbClr>
                </a:solidFill>
                <a:ln w="19050" cap="flat" cmpd="sng" algn="ctr">
                  <a:solidFill>
                    <a:schemeClr val="dk1">
                      <a:alpha val="100000"/>
                    </a:scheme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102" name="정육면체 101"/>
                <p:cNvSpPr>
                  <a:spLocks noChangeAspect="1"/>
                </p:cNvSpPr>
                <p:nvPr/>
              </p:nvSpPr>
              <p:spPr>
                <a:xfrm>
                  <a:off x="6600062" y="2888932"/>
                  <a:ext cx="1080135" cy="108013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700">
                    <a:alpha val="100000"/>
                  </a:srgbClr>
                </a:solidFill>
                <a:ln w="19050" cap="flat" cmpd="sng" algn="ctr">
                  <a:solidFill>
                    <a:schemeClr val="dk1">
                      <a:alpha val="100000"/>
                    </a:scheme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103" name="정육면체 102"/>
                <p:cNvSpPr>
                  <a:spLocks noChangeAspect="1"/>
                </p:cNvSpPr>
                <p:nvPr/>
              </p:nvSpPr>
              <p:spPr>
                <a:xfrm>
                  <a:off x="7392161" y="2888932"/>
                  <a:ext cx="1080135" cy="108013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700">
                    <a:alpha val="100000"/>
                  </a:srgbClr>
                </a:solidFill>
                <a:ln w="19050" cap="flat" cmpd="sng" algn="ctr">
                  <a:solidFill>
                    <a:schemeClr val="dk1">
                      <a:alpha val="100000"/>
                    </a:scheme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104" name="정육면체 103"/>
                <p:cNvSpPr>
                  <a:spLocks noChangeAspect="1"/>
                </p:cNvSpPr>
                <p:nvPr/>
              </p:nvSpPr>
              <p:spPr>
                <a:xfrm>
                  <a:off x="8184260" y="2888932"/>
                  <a:ext cx="1080135" cy="108013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700">
                    <a:alpha val="100000"/>
                  </a:srgbClr>
                </a:solidFill>
                <a:ln w="19050" cap="flat" cmpd="sng" algn="ctr">
                  <a:solidFill>
                    <a:schemeClr val="dk1">
                      <a:alpha val="100000"/>
                    </a:scheme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105" name="정육면체 104"/>
                <p:cNvSpPr>
                  <a:spLocks noChangeAspect="1"/>
                </p:cNvSpPr>
                <p:nvPr/>
              </p:nvSpPr>
              <p:spPr>
                <a:xfrm>
                  <a:off x="8976360" y="2888932"/>
                  <a:ext cx="1080135" cy="108013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700">
                    <a:alpha val="100000"/>
                  </a:srgbClr>
                </a:solidFill>
                <a:ln w="19050" cap="flat" cmpd="sng" algn="ctr">
                  <a:solidFill>
                    <a:schemeClr val="dk1">
                      <a:alpha val="100000"/>
                    </a:schemeClr>
                  </a:solidFill>
                  <a:prstDash val="solid"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Calibri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2075492" y="3320034"/>
                  <a:ext cx="427101" cy="4690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2500" b="0" i="0" u="none" strike="noStrike" kern="1200" cap="none" spc="0" normalizeH="0" baseline="0">
                      <a:solidFill>
                        <a:srgbClr val="000000"/>
                      </a:solidFill>
                      <a:latin typeface="Noto Sans CJK KR"/>
                      <a:ea typeface="Noto Sans CJK KR"/>
                    </a:rPr>
                    <a:t>K</a:t>
                  </a: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2855595" y="3320034"/>
                  <a:ext cx="427101" cy="4690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2500" b="0" i="0" u="none" strike="noStrike" kern="1200" cap="none" spc="0" normalizeH="0" baseline="0">
                      <a:solidFill>
                        <a:srgbClr val="000000"/>
                      </a:solidFill>
                      <a:latin typeface="Noto Sans CJK KR"/>
                      <a:ea typeface="Noto Sans CJK KR"/>
                    </a:rPr>
                    <a:t>i</a:t>
                  </a: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3647694" y="3320034"/>
                  <a:ext cx="427101" cy="4690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2500" b="0" i="0" u="none" strike="noStrike" kern="1200" cap="none" spc="0" normalizeH="0" baseline="0">
                      <a:solidFill>
                        <a:srgbClr val="000000"/>
                      </a:solidFill>
                      <a:latin typeface="Noto Sans CJK KR"/>
                      <a:ea typeface="Noto Sans CJK KR"/>
                    </a:rPr>
                    <a:t>m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4401684" y="3320034"/>
                  <a:ext cx="427101" cy="4690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en-US" altLang="ko-KR" sz="2500" b="0" i="0" u="none" strike="noStrike" kern="1200" cap="none" spc="0" normalizeH="0" baseline="0">
                    <a:solidFill>
                      <a:srgbClr val="000000"/>
                    </a:solidFill>
                    <a:latin typeface="Noto Sans CJK KR"/>
                    <a:ea typeface="Noto Sans CJK KR"/>
                  </a:endParaRP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5231892" y="3320034"/>
                  <a:ext cx="427101" cy="4690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2500" b="0" i="0" u="none" strike="noStrike" kern="1200" cap="none" spc="0" normalizeH="0" baseline="0">
                      <a:solidFill>
                        <a:srgbClr val="000000"/>
                      </a:solidFill>
                      <a:latin typeface="Noto Sans CJK KR"/>
                      <a:ea typeface="Noto Sans CJK KR"/>
                    </a:rPr>
                    <a:t>e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6023991" y="3320034"/>
                  <a:ext cx="427101" cy="4690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2500" b="0" i="0" u="none" strike="noStrike" kern="1200" cap="none" spc="0" normalizeH="0" baseline="0">
                      <a:solidFill>
                        <a:srgbClr val="000000"/>
                      </a:solidFill>
                      <a:latin typeface="Noto Sans CJK KR"/>
                      <a:ea typeface="Noto Sans CJK KR"/>
                    </a:rPr>
                    <a:t>u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6816090" y="3320034"/>
                  <a:ext cx="427101" cy="4690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2500" b="0" i="0" u="none" strike="noStrike" kern="1200" cap="none" spc="0" normalizeH="0" baseline="0">
                      <a:solidFill>
                        <a:srgbClr val="000000"/>
                      </a:solidFill>
                      <a:latin typeface="Noto Sans CJK KR"/>
                      <a:ea typeface="Noto Sans CJK KR"/>
                    </a:rPr>
                    <a:t>n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7608189" y="3320034"/>
                  <a:ext cx="427101" cy="4690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2500" b="0" i="0" u="none" strike="noStrike" kern="1200" cap="none" spc="0" normalizeH="0" baseline="0">
                      <a:solidFill>
                        <a:srgbClr val="000000"/>
                      </a:solidFill>
                      <a:latin typeface="Noto Sans CJK KR"/>
                      <a:ea typeface="Noto Sans CJK KR"/>
                    </a:rPr>
                    <a:t>s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8333232" y="3320034"/>
                  <a:ext cx="427100" cy="4690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2500" b="0" i="0" u="none" strike="noStrike" kern="1200" cap="none" spc="0" normalizeH="0" baseline="0">
                      <a:solidFill>
                        <a:srgbClr val="000000"/>
                      </a:solidFill>
                      <a:latin typeface="Noto Sans CJK KR"/>
                      <a:ea typeface="Noto Sans CJK KR"/>
                    </a:rPr>
                    <a:t>e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9192387" y="3320034"/>
                  <a:ext cx="427101" cy="4690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en-US" altLang="ko-KR" sz="2500" b="0" i="0" u="none" strike="noStrike" kern="1200" cap="none" spc="0" normalizeH="0" baseline="0">
                      <a:solidFill>
                        <a:srgbClr val="000000"/>
                      </a:solidFill>
                      <a:latin typeface="Noto Sans CJK KR"/>
                      <a:ea typeface="Noto Sans CJK KR"/>
                    </a:rPr>
                    <a:t>o</a:t>
                  </a: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1913373" y="4188331"/>
                <a:ext cx="530742" cy="3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solidFill>
                      <a:srgbClr val="000000"/>
                    </a:solidFill>
                    <a:latin typeface="Noto Sans CJK KR"/>
                    <a:ea typeface="Noto Sans CJK KR"/>
                  </a:rPr>
                  <a:t>[0]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2756907" y="4189855"/>
                <a:ext cx="534933" cy="3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solidFill>
                      <a:srgbClr val="000000"/>
                    </a:solidFill>
                    <a:latin typeface="Noto Sans CJK KR"/>
                    <a:ea typeface="Noto Sans CJK KR"/>
                  </a:rPr>
                  <a:t>[1]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549006" y="4188332"/>
                <a:ext cx="533409" cy="3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solidFill>
                      <a:srgbClr val="000000"/>
                    </a:solidFill>
                    <a:latin typeface="Noto Sans CJK KR"/>
                    <a:ea typeface="Noto Sans CJK KR"/>
                  </a:rPr>
                  <a:t>[2]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41105" y="4189856"/>
                <a:ext cx="531885" cy="3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solidFill>
                      <a:srgbClr val="000000"/>
                    </a:solidFill>
                    <a:latin typeface="Noto Sans CJK KR"/>
                    <a:ea typeface="Noto Sans CJK KR"/>
                  </a:rPr>
                  <a:t>[3]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5133204" y="4189856"/>
                <a:ext cx="530361" cy="3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solidFill>
                      <a:srgbClr val="000000"/>
                    </a:solidFill>
                    <a:latin typeface="Noto Sans CJK KR"/>
                    <a:ea typeface="Noto Sans CJK KR"/>
                  </a:rPr>
                  <a:t>[4]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5951977" y="4189856"/>
                <a:ext cx="530737" cy="3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solidFill>
                      <a:srgbClr val="000000"/>
                    </a:solidFill>
                    <a:latin typeface="Noto Sans CJK KR"/>
                    <a:ea typeface="Noto Sans CJK KR"/>
                  </a:rPr>
                  <a:t>[5]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789411" y="4188331"/>
                <a:ext cx="531503" cy="3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solidFill>
                      <a:srgbClr val="000000"/>
                    </a:solidFill>
                    <a:latin typeface="Noto Sans CJK KR"/>
                    <a:ea typeface="Noto Sans CJK KR"/>
                  </a:rPr>
                  <a:t>[6]</a:t>
                </a: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7509501" y="4189856"/>
                <a:ext cx="525789" cy="3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solidFill>
                      <a:srgbClr val="000000"/>
                    </a:solidFill>
                    <a:latin typeface="Noto Sans CJK KR"/>
                    <a:ea typeface="Noto Sans CJK KR"/>
                  </a:rPr>
                  <a:t>[7]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8301599" y="4189856"/>
                <a:ext cx="533790" cy="3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solidFill>
                      <a:srgbClr val="000000"/>
                    </a:solidFill>
                    <a:latin typeface="Noto Sans CJK KR"/>
                    <a:ea typeface="Noto Sans CJK KR"/>
                  </a:rPr>
                  <a:t>[8]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9120378" y="4189856"/>
                <a:ext cx="534162" cy="3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000" b="0" i="0" u="none" strike="noStrike" kern="1200" cap="none" spc="0" normalizeH="0" baseline="0">
                    <a:solidFill>
                      <a:srgbClr val="000000"/>
                    </a:solidFill>
                    <a:latin typeface="Noto Sans CJK KR"/>
                    <a:ea typeface="Noto Sans CJK KR"/>
                  </a:rPr>
                  <a:t>[9]</a:t>
                </a:r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1847459" y="5051298"/>
              <a:ext cx="2185035" cy="3939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0" i="0" u="none" strike="noStrike" kern="1200" cap="none" spc="0" normalizeH="0" baseline="0">
                  <a:solidFill>
                    <a:srgbClr val="000000"/>
                  </a:solidFill>
                  <a:latin typeface="Noto Sans CJK KR"/>
                  <a:ea typeface="Noto Sans CJK KR"/>
                </a:rPr>
                <a:t>Array length = 10</a:t>
              </a: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551297" y="338709"/>
            <a:ext cx="371209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6. String.prototype.</a:t>
            </a:r>
          </a:p>
        </p:txBody>
      </p:sp>
      <p:cxnSp>
        <p:nvCxnSpPr>
          <p:cNvPr id="128" name="직선 연결선 127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41852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9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7" y="1556765"/>
            <a:ext cx="8193920" cy="46085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76135" y="338709"/>
            <a:ext cx="4343776" cy="22404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6481" y="2579183"/>
            <a:ext cx="4953429" cy="15393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89344" y="4118556"/>
            <a:ext cx="4930567" cy="209568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4151757" y="764667"/>
            <a:ext cx="3312414" cy="23762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015865" y="1916810"/>
            <a:ext cx="2304287" cy="1728216"/>
          </a:xfrm>
          <a:prstGeom prst="straightConnector1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8" name="직선 화살표 연결선 17"/>
          <p:cNvCxnSpPr/>
          <p:nvPr/>
        </p:nvCxnSpPr>
        <p:spPr>
          <a:xfrm flipV="1">
            <a:off x="4648257" y="3068955"/>
            <a:ext cx="2095824" cy="1454471"/>
          </a:xfrm>
          <a:prstGeom prst="straightConnector1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9" name="직선 화살표 연결선 18"/>
          <p:cNvCxnSpPr/>
          <p:nvPr/>
        </p:nvCxnSpPr>
        <p:spPr>
          <a:xfrm flipV="1">
            <a:off x="4871847" y="4523426"/>
            <a:ext cx="1872234" cy="309749"/>
          </a:xfrm>
          <a:prstGeom prst="straightConnector1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39073" y="338709"/>
            <a:ext cx="2149026" cy="2690093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rot="5400000" flipH="1" flipV="1">
            <a:off x="2688984" y="2839516"/>
            <a:ext cx="4185703" cy="468059"/>
          </a:xfrm>
          <a:prstGeom prst="straightConnector1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2" name="직선 화살표 연결선 21"/>
          <p:cNvCxnSpPr/>
          <p:nvPr/>
        </p:nvCxnSpPr>
        <p:spPr>
          <a:xfrm rot="5400000" flipH="1" flipV="1">
            <a:off x="3329274" y="3686654"/>
            <a:ext cx="3096386" cy="276790"/>
          </a:xfrm>
          <a:prstGeom prst="straightConnector1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3" name="TextBox 22"/>
          <p:cNvSpPr txBox="1"/>
          <p:nvPr/>
        </p:nvSpPr>
        <p:spPr>
          <a:xfrm>
            <a:off x="551297" y="338709"/>
            <a:ext cx="371209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6. String.prototype.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52718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  <p:bldP spid="18" grpId="2" animBg="1"/>
      <p:bldP spid="19" grpId="3" animBg="1"/>
      <p:bldP spid="21" grpId="4" animBg="1"/>
      <p:bldP spid="22" grpId="5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8133" y="1340739"/>
            <a:ext cx="10095734" cy="446455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51297" y="338709"/>
            <a:ext cx="371209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6. String.prototype.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07274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5370" y="1340739"/>
            <a:ext cx="10081260" cy="41292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1297" y="338709"/>
            <a:ext cx="371209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6. String.prototype.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4545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51305" y="1268730"/>
            <a:ext cx="11089390" cy="5368743"/>
          </a:xfrm>
          <a:prstGeom prst="rect">
            <a:avLst/>
          </a:prstGeom>
          <a:ln w="3810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51305" y="338709"/>
            <a:ext cx="21659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동적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? 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정적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?</a:t>
            </a:r>
            <a:endParaRPr kumimoji="0" lang="ko-KR" altLang="en-US" sz="30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87357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7" y="1310456"/>
            <a:ext cx="7200910" cy="44485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44623" y="750338"/>
            <a:ext cx="6668078" cy="53573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9166" y="1108317"/>
            <a:ext cx="4010186" cy="55610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96290" y="1412748"/>
            <a:ext cx="5964745" cy="40325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18143" y="6426327"/>
            <a:ext cx="2194559" cy="243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0">
                <a:latin typeface="Noto Sans CJK KR"/>
                <a:ea typeface="Noto Sans CJK KR"/>
              </a:rPr>
              <a:t>출처</a:t>
            </a:r>
            <a:r>
              <a:rPr lang="en-US" altLang="ko-KR" sz="1000" b="0">
                <a:latin typeface="Noto Sans CJK KR"/>
                <a:ea typeface="Noto Sans CJK KR"/>
              </a:rPr>
              <a:t>: https://gent.tistory.com/414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1297" y="338709"/>
            <a:ext cx="371209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6. String.prototype.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76992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5370" y="1456579"/>
            <a:ext cx="10081260" cy="3944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297" y="338709"/>
            <a:ext cx="371209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6. String.prototype.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761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7" y="338709"/>
            <a:ext cx="11308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7. If()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4141" y="1268730"/>
            <a:ext cx="8903717" cy="47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7" y="1124712"/>
            <a:ext cx="5172296" cy="5472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9533" y="3195256"/>
            <a:ext cx="3693034" cy="467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500">
                <a:latin typeface="Noto Sans CJK KR"/>
                <a:ea typeface="Noto Sans CJK KR"/>
              </a:rPr>
              <a:t>You are a senior citizen!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351532" y="1988820"/>
            <a:ext cx="4320540" cy="136817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1297" y="338709"/>
            <a:ext cx="11308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7. If()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4854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9853" y="1340739"/>
            <a:ext cx="6692293" cy="5040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749853" y="4221099"/>
            <a:ext cx="6692292" cy="1008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788" y="3068955"/>
            <a:ext cx="11850424" cy="158419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43518" y="2492883"/>
            <a:ext cx="7704963" cy="2736342"/>
          </a:xfrm>
          <a:prstGeom prst="rect">
            <a:avLst/>
          </a:prstGeom>
          <a:solidFill>
            <a:srgbClr val="FFFFFF">
              <a:alpha val="100000"/>
            </a:srgbClr>
          </a:solidFill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age &gt;= 65 -&gt; if(age &gt;= 18)문 출력 O, else if(age &gt;= 65)문 출력 X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if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문 조건에 부합하기 때문에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else if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문으로 넘어가지 않는 것임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highlight>
                <a:srgbClr val="FFFF00"/>
              </a:highlight>
              <a:latin typeface="Calibri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“You are a senior citizen”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 출력하려면 if()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{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여기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}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 작성O, else if()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{}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맑은 고딕"/>
                <a:cs typeface="맑은 고딕"/>
              </a:rPr>
              <a:t>으로 작성X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1297" y="338709"/>
            <a:ext cx="11308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7. If()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41882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7" y="338709"/>
            <a:ext cx="24262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8.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And &amp; OR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6135" y="2302366"/>
            <a:ext cx="4754393" cy="2253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297" y="1340739"/>
            <a:ext cx="6402300" cy="42485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297" y="1340739"/>
            <a:ext cx="6402300" cy="46876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76135" y="2302366"/>
            <a:ext cx="4952725" cy="22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6" y="338709"/>
            <a:ext cx="1235594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9.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!(≠)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299" y="1340739"/>
            <a:ext cx="3902591" cy="2276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let temp = 15; 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if(!(temp &gt; 0)){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 console.log("It's cold outside");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}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else{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 console.log("It's warm outside");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}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5833" y="1340739"/>
            <a:ext cx="3105957" cy="20882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295" y="3888486"/>
            <a:ext cx="4093095" cy="2281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let sunny = true;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if(!sunny){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 console.log("It's cloudy outside");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}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else{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 console.log(("It's sunny outside"));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}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85834" y="3888486"/>
            <a:ext cx="3046589" cy="22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7" y="338709"/>
            <a:ext cx="134036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10. If()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8234" y="1268729"/>
            <a:ext cx="8435532" cy="50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3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7" y="338709"/>
            <a:ext cx="23119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11.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Switch()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299" y="1340739"/>
            <a:ext cx="4112141" cy="1457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표현식의 값을 대/소문자 절에 일치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해당 케이스와 관련된 문을 실행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일치하는 대소문자가 뒤따르는 경우의 문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51982" y="586833"/>
            <a:ext cx="4824603" cy="56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4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7" y="1320797"/>
            <a:ext cx="4632916" cy="50605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5473" y="2770948"/>
            <a:ext cx="4617048" cy="21602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1297" y="338709"/>
            <a:ext cx="23119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11.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Switch()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424219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51305" y="1797311"/>
            <a:ext cx="5313184" cy="3443729"/>
          </a:xfrm>
          <a:prstGeom prst="rect">
            <a:avLst/>
          </a:prstGeom>
          <a:ln w="38100">
            <a:noFill/>
          </a:ln>
        </p:spPr>
      </p:pic>
      <p:pic>
        <p:nvPicPr>
          <p:cNvPr id="9" name="그림 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27385" y="1797311"/>
            <a:ext cx="5313310" cy="3443830"/>
          </a:xfrm>
          <a:prstGeom prst="rect">
            <a:avLst/>
          </a:prstGeom>
          <a:ln w="38100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51305" y="338709"/>
            <a:ext cx="3188210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>
                <a:latin typeface="Noto Sans CJK KR"/>
                <a:ea typeface="Noto Sans CJK KR"/>
              </a:rPr>
              <a:t>Button click -&gt; ?</a:t>
            </a:r>
            <a:endParaRPr kumimoji="0" lang="en-US" altLang="ko-KR" sz="30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9272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4" y="338709"/>
            <a:ext cx="2226196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11-1.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Break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7" name="TextBox 16"/>
          <p:cNvSpPr txBox="1"/>
          <p:nvPr/>
        </p:nvSpPr>
        <p:spPr>
          <a:xfrm>
            <a:off x="551299" y="1340739"/>
            <a:ext cx="6807715" cy="362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break 발생 → 프로그램은 switch에서 벗어나 다음 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statement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실행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4" y="1844802"/>
            <a:ext cx="4865649" cy="4680585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685278" y="2084260"/>
            <a:ext cx="6243450" cy="4201668"/>
            <a:chOff x="5685278" y="1844802"/>
            <a:chExt cx="6243450" cy="4201668"/>
          </a:xfrm>
        </p:grpSpPr>
        <p:sp>
          <p:nvSpPr>
            <p:cNvPr id="19" name="TextBox 18"/>
            <p:cNvSpPr txBox="1"/>
            <p:nvPr/>
          </p:nvSpPr>
          <p:spPr>
            <a:xfrm>
              <a:off x="5685278" y="1844801"/>
              <a:ext cx="6243450" cy="4201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>
                  <a:latin typeface="Noto Sans CJK KR"/>
                  <a:ea typeface="Noto Sans CJK KR"/>
                </a:rPr>
                <a:t>·</a:t>
              </a:r>
              <a:r>
                <a:rPr lang="ko-KR" altLang="en-US">
                  <a:latin typeface="Noto Sans CJK KR"/>
                  <a:ea typeface="Noto Sans CJK KR"/>
                </a:rPr>
                <a:t> ⅰ</a:t>
              </a:r>
              <a:r>
                <a:rPr lang="en-US" altLang="ko-KR">
                  <a:latin typeface="Noto Sans CJK KR"/>
                  <a:ea typeface="Noto Sans CJK KR"/>
                </a:rPr>
                <a:t>) case “C”: break;</a:t>
              </a:r>
              <a:r>
                <a:rPr lang="ko-KR" altLang="en-US">
                  <a:latin typeface="Noto Sans CJK KR"/>
                  <a:ea typeface="Noto Sans CJK KR"/>
                </a:rPr>
                <a:t>가 생략</a:t>
              </a:r>
            </a:p>
            <a:p>
              <a:pPr>
                <a:defRPr/>
              </a:pPr>
              <a:r>
                <a:rPr lang="ko-KR" altLang="en-US">
                  <a:latin typeface="Noto Sans CJK KR"/>
                  <a:ea typeface="Noto Sans CJK KR"/>
                </a:rPr>
                <a:t>   → </a:t>
              </a:r>
              <a:r>
                <a:rPr lang="en-US" altLang="ko-KR">
                  <a:latin typeface="Noto Sans CJK KR"/>
                  <a:ea typeface="Noto Sans CJK KR"/>
                </a:rPr>
                <a:t>case “D”</a:t>
              </a:r>
              <a:r>
                <a:rPr lang="ko-KR" altLang="en-US">
                  <a:latin typeface="Noto Sans CJK KR"/>
                  <a:ea typeface="Noto Sans CJK KR"/>
                </a:rPr>
                <a:t>에 대한 문도 실행</a:t>
              </a:r>
            </a:p>
            <a:p>
              <a:pPr>
                <a:defRPr/>
              </a:pPr>
              <a:endParaRPr lang="ko-KR" altLang="en-US">
                <a:latin typeface="Noto Sans CJK KR"/>
                <a:ea typeface="Noto Sans CJK KR"/>
              </a:endParaRPr>
            </a:p>
            <a:p>
              <a:pPr>
                <a:defRPr/>
              </a:pPr>
              <a:r>
                <a:rPr lang="en-US" altLang="ko-KR">
                  <a:latin typeface="Noto Sans CJK KR"/>
                  <a:ea typeface="Noto Sans CJK KR"/>
                </a:rPr>
                <a:t>   let grade = "C";</a:t>
              </a:r>
            </a:p>
            <a:p>
              <a:pPr>
                <a:defRPr/>
              </a:pPr>
              <a:r>
                <a:rPr lang="en-US" altLang="ko-KR">
                  <a:latin typeface="Noto Sans CJK KR"/>
                  <a:ea typeface="Noto Sans CJK KR"/>
                </a:rPr>
                <a:t>   </a:t>
              </a:r>
              <a:r>
                <a:rPr lang="en-US" altLang="ko-KR" sz="1000">
                  <a:latin typeface="Noto Sans CJK KR"/>
                  <a:ea typeface="Noto Sans CJK KR"/>
                </a:rPr>
                <a:t>(</a:t>
              </a:r>
              <a:r>
                <a:rPr lang="ko-KR" altLang="en-US" sz="1000">
                  <a:latin typeface="Noto Sans CJK KR"/>
                  <a:ea typeface="Noto Sans CJK KR"/>
                </a:rPr>
                <a:t>생략</a:t>
              </a:r>
              <a:r>
                <a:rPr lang="en-US" altLang="ko-KR" sz="1000">
                  <a:latin typeface="Noto Sans CJK KR"/>
                  <a:ea typeface="Noto Sans CJK KR"/>
                </a:rPr>
                <a:t>)</a:t>
              </a:r>
            </a:p>
            <a:p>
              <a:pPr>
                <a:defRPr/>
              </a:pPr>
              <a:r>
                <a:rPr lang="en-US" altLang="ko-KR">
                  <a:latin typeface="Noto Sans CJK KR"/>
                  <a:ea typeface="Noto Sans CJK KR"/>
                </a:rPr>
                <a:t>   case "C":</a:t>
              </a:r>
            </a:p>
            <a:p>
              <a:pPr>
                <a:defRPr/>
              </a:pPr>
              <a:r>
                <a:rPr lang="en-US" altLang="ko-KR">
                  <a:latin typeface="Noto Sans CJK KR"/>
                  <a:ea typeface="Noto Sans CJK KR"/>
                </a:rPr>
                <a:t>        console.log("You did okay!");</a:t>
              </a:r>
            </a:p>
            <a:p>
              <a:pPr>
                <a:defRPr/>
              </a:pPr>
              <a:r>
                <a:rPr lang="en-US" altLang="ko-KR">
                  <a:latin typeface="Noto Sans CJK KR"/>
                  <a:ea typeface="Noto Sans CJK KR"/>
                </a:rPr>
                <a:t>   case "D":</a:t>
              </a:r>
            </a:p>
            <a:p>
              <a:pPr>
                <a:defRPr/>
              </a:pPr>
              <a:r>
                <a:rPr lang="en-US" altLang="ko-KR">
                  <a:latin typeface="Noto Sans CJK KR"/>
                  <a:ea typeface="Noto Sans CJK KR"/>
                </a:rPr>
                <a:t>        console.log("You passed... barely!");</a:t>
              </a:r>
            </a:p>
            <a:p>
              <a:pPr>
                <a:defRPr/>
              </a:pPr>
              <a:r>
                <a:rPr lang="ko-KR" altLang="en-US">
                  <a:latin typeface="Noto Sans CJK KR"/>
                  <a:ea typeface="Noto Sans CJK KR"/>
                </a:rPr>
                <a:t>   </a:t>
              </a:r>
              <a:r>
                <a:rPr lang="en-US" altLang="ko-KR" sz="1000">
                  <a:latin typeface="Noto Sans CJK KR"/>
                  <a:ea typeface="Noto Sans CJK KR"/>
                </a:rPr>
                <a:t>(</a:t>
              </a:r>
              <a:r>
                <a:rPr lang="ko-KR" altLang="en-US" sz="1000">
                  <a:latin typeface="Noto Sans CJK KR"/>
                  <a:ea typeface="Noto Sans CJK KR"/>
                </a:rPr>
                <a:t>생략</a:t>
              </a:r>
              <a:r>
                <a:rPr lang="en-US" altLang="ko-KR" sz="1000">
                  <a:latin typeface="Noto Sans CJK KR"/>
                  <a:ea typeface="Noto Sans CJK KR"/>
                </a:rPr>
                <a:t>)</a:t>
              </a:r>
              <a:endParaRPr lang="en-US" altLang="ko-KR">
                <a:latin typeface="Noto Sans CJK KR"/>
                <a:ea typeface="Noto Sans CJK KR"/>
              </a:endParaRPr>
            </a:p>
            <a:p>
              <a:pPr>
                <a:defRPr/>
              </a:pPr>
              <a:endParaRPr lang="ko-KR" altLang="en-US">
                <a:latin typeface="Noto Sans CJK KR"/>
                <a:ea typeface="Noto Sans CJK KR"/>
              </a:endParaRPr>
            </a:p>
            <a:p>
              <a:pPr>
                <a:defRPr/>
              </a:pPr>
              <a:endParaRPr lang="en-US" altLang="ko-KR">
                <a:latin typeface="Noto Sans CJK KR"/>
                <a:ea typeface="Noto Sans CJK KR"/>
              </a:endParaRPr>
            </a:p>
            <a:p>
              <a:pPr>
                <a:defRPr/>
              </a:pPr>
              <a:r>
                <a:rPr lang="en-US" altLang="ko-KR">
                  <a:latin typeface="Noto Sans CJK KR"/>
                  <a:ea typeface="Noto Sans CJK KR"/>
                </a:rPr>
                <a:t>· case</a:t>
              </a:r>
              <a:r>
                <a:rPr lang="ko-KR" altLang="en-US">
                  <a:latin typeface="Noto Sans CJK KR"/>
                  <a:ea typeface="Noto Sans CJK KR"/>
                </a:rPr>
                <a:t> "F"</a:t>
              </a:r>
              <a:r>
                <a:rPr lang="en-US" altLang="ko-KR">
                  <a:latin typeface="Noto Sans CJK KR"/>
                  <a:ea typeface="Noto Sans CJK KR"/>
                </a:rPr>
                <a:t>:</a:t>
              </a:r>
              <a:r>
                <a:rPr lang="ko-KR" altLang="en-US">
                  <a:latin typeface="Noto Sans CJK KR"/>
                  <a:ea typeface="Noto Sans CJK KR"/>
                </a:rPr>
                <a:t> </a:t>
              </a:r>
              <a:r>
                <a:rPr lang="en-US" altLang="ko-KR">
                  <a:latin typeface="Noto Sans CJK KR"/>
                  <a:ea typeface="Noto Sans CJK KR"/>
                </a:rPr>
                <a:t>break </a:t>
              </a:r>
              <a:r>
                <a:rPr lang="ko-KR" altLang="en-US">
                  <a:latin typeface="Noto Sans CJK KR"/>
                  <a:ea typeface="Noto Sans CJK KR"/>
                </a:rPr>
                <a:t>→ 출력 </a:t>
              </a:r>
              <a:r>
                <a:rPr lang="en-US" altLang="ko-KR">
                  <a:latin typeface="Noto Sans CJK KR"/>
                  <a:ea typeface="Noto Sans CJK KR"/>
                </a:rPr>
                <a:t>X</a:t>
              </a:r>
            </a:p>
            <a:p>
              <a:pPr>
                <a:defRPr/>
              </a:pPr>
              <a:endParaRPr lang="ko-KR" altLang="en-US">
                <a:latin typeface="Noto Sans CJK KR"/>
                <a:ea typeface="Noto Sans CJK KR"/>
              </a:endParaRPr>
            </a:p>
            <a:p>
              <a:pPr>
                <a:defRPr/>
              </a:pPr>
              <a:r>
                <a:rPr lang="en-US" altLang="ko-KR">
                  <a:latin typeface="Noto Sans CJK KR"/>
                  <a:ea typeface="Noto Sans CJK KR"/>
                </a:rPr>
                <a:t>·</a:t>
              </a:r>
              <a:r>
                <a:rPr lang="ko-KR" altLang="en-US">
                  <a:latin typeface="Noto Sans CJK KR"/>
                  <a:ea typeface="Noto Sans CJK KR"/>
                </a:rPr>
                <a:t> 각 </a:t>
              </a:r>
              <a:r>
                <a:rPr lang="en-US" altLang="ko-KR">
                  <a:latin typeface="Noto Sans CJK KR"/>
                  <a:ea typeface="Noto Sans CJK KR"/>
                </a:rPr>
                <a:t>case</a:t>
              </a:r>
              <a:r>
                <a:rPr lang="ko-KR" altLang="en-US">
                  <a:latin typeface="Noto Sans CJK KR"/>
                  <a:ea typeface="Noto Sans CJK KR"/>
                </a:rPr>
                <a:t> 사이에</a:t>
              </a:r>
              <a:r>
                <a:rPr lang="en-US" altLang="ko-KR">
                  <a:latin typeface="Noto Sans CJK KR"/>
                  <a:ea typeface="Noto Sans CJK KR"/>
                </a:rPr>
                <a:t> default(</a:t>
              </a:r>
              <a:r>
                <a:rPr lang="ko-KR" altLang="en-US">
                  <a:latin typeface="Noto Sans CJK KR"/>
                  <a:ea typeface="Noto Sans CJK KR"/>
                </a:rPr>
                <a:t>기본값</a:t>
              </a:r>
              <a:r>
                <a:rPr lang="en-US" altLang="ko-KR">
                  <a:latin typeface="Noto Sans CJK KR"/>
                  <a:ea typeface="Noto Sans CJK KR"/>
                </a:rPr>
                <a:t>)</a:t>
              </a:r>
              <a:r>
                <a:rPr lang="ko-KR" altLang="en-US">
                  <a:latin typeface="Noto Sans CJK KR"/>
                  <a:ea typeface="Noto Sans CJK KR"/>
                </a:rPr>
                <a:t>을 넣어도 상관없음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807964" y="2636901"/>
              <a:ext cx="4320540" cy="2088261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80422" y="1844802"/>
              <a:ext cx="2274804" cy="1584198"/>
            </a:xfrm>
            <a:prstGeom prst="rect">
              <a:avLst/>
            </a:prstGeom>
          </p:spPr>
        </p:pic>
      </p:grpSp>
      <p:cxnSp>
        <p:nvCxnSpPr>
          <p:cNvPr id="28" name="직선 화살표 연결선 27"/>
          <p:cNvCxnSpPr/>
          <p:nvPr/>
        </p:nvCxnSpPr>
        <p:spPr>
          <a:xfrm>
            <a:off x="4262684" y="4185094"/>
            <a:ext cx="203871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6416907" y="1844802"/>
            <a:ext cx="5256933" cy="4680585"/>
            <a:chOff x="6416907" y="1844802"/>
            <a:chExt cx="5256933" cy="4680585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416907" y="1844802"/>
              <a:ext cx="5223786" cy="468058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416671" y="5589270"/>
              <a:ext cx="3257168" cy="361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rPr>
                <a:t>= 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FF0000"/>
                  </a:solidFill>
                  <a:latin typeface="Calibri"/>
                  <a:ea typeface="맑은 고딕"/>
                  <a:cs typeface="Calibri"/>
                </a:rPr>
                <a:t>`${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rPr>
                <a:t>grade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FF0000"/>
                  </a:solidFill>
                  <a:latin typeface="Calibri"/>
                  <a:ea typeface="맑은 고딕"/>
                  <a:cs typeface="Calibri"/>
                </a:rPr>
                <a:t>}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rPr>
                <a:t> is not a letter grade!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FF0000"/>
                  </a:solidFill>
                  <a:latin typeface="Calibri"/>
                  <a:ea typeface="맑은 고딕"/>
                  <a:cs typeface="Calibri"/>
                </a:rPr>
                <a:t>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7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5" y="338709"/>
            <a:ext cx="4216920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11-2. Single Operation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4053849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grpSp>
        <p:nvGrpSpPr>
          <p:cNvPr id="14" name="그룹 13"/>
          <p:cNvGrpSpPr/>
          <p:nvPr/>
        </p:nvGrpSpPr>
        <p:grpSpPr>
          <a:xfrm>
            <a:off x="551295" y="1340739"/>
            <a:ext cx="5784316" cy="3250149"/>
            <a:chOff x="424101" y="1835057"/>
            <a:chExt cx="5784316" cy="325014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4101" y="1835057"/>
              <a:ext cx="5504891" cy="32501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97195" y="3862578"/>
              <a:ext cx="3411222" cy="3646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/>
                <a:t>= Animal, “will go on Noah\’s Ark.”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335612" y="1340739"/>
            <a:ext cx="5504285" cy="3250149"/>
            <a:chOff x="6208417" y="1835057"/>
            <a:chExt cx="5504285" cy="325014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08417" y="1835057"/>
              <a:ext cx="5504285" cy="325014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r="26500"/>
            <a:stretch>
              <a:fillRect/>
            </a:stretch>
          </p:blipFill>
          <p:spPr>
            <a:xfrm>
              <a:off x="6328850" y="3271740"/>
              <a:ext cx="5345488" cy="258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8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1295" y="338709"/>
            <a:ext cx="4664595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11-3. chained operations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657216" y="980694"/>
            <a:ext cx="4444374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58631" y="3079102"/>
            <a:ext cx="5310053" cy="16179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295" y="1322800"/>
            <a:ext cx="5256669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6" y="338709"/>
            <a:ext cx="221666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12.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While()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1" name="TextBox 10"/>
          <p:cNvSpPr txBox="1"/>
          <p:nvPr/>
        </p:nvSpPr>
        <p:spPr>
          <a:xfrm>
            <a:off x="551299" y="1340739"/>
            <a:ext cx="6160016" cy="2553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조건문이 참일 때 실행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조건은 문장 안이 실행되기 전에 참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거짓 판단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참 →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while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문 안에 있는 문장 실행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거짓 →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while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문 안에 있는 문장 실행 안 하고 이후 명령문 실행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반복문 여러 개 문장 →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{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	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20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6" y="338709"/>
            <a:ext cx="221666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12.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While()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9" y="1340739"/>
            <a:ext cx="5400683" cy="36234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299118"/>
            <a:ext cx="5852667" cy="33302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382988"/>
            <a:ext cx="4206604" cy="16384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340739"/>
            <a:ext cx="2665889" cy="17172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1340739"/>
            <a:ext cx="4419983" cy="18823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1299161"/>
            <a:ext cx="4397121" cy="18060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0" y="1317877"/>
            <a:ext cx="4435224" cy="19051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1317877"/>
            <a:ext cx="4397121" cy="18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7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7" y="338709"/>
            <a:ext cx="278816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13.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Do while()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299" y="1340739"/>
            <a:ext cx="6160016" cy="2553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조건문이 참일 때 실행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조건은 문장 안이 실행되기 전에 참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거짓 판단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참 →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while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문 안에 있는 문장 실행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거짓 →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while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문 안에 있는 문장 실행 안 하고 이후 명령문 실행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반복문 여러 개 문장 →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{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	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7" y="338709"/>
            <a:ext cx="278816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13.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Do while()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7" y="1340739"/>
            <a:ext cx="11161395" cy="44645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3888" y="254795"/>
            <a:ext cx="6048804" cy="28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8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0" y="1340737"/>
            <a:ext cx="4110990" cy="47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초기화식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식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할당식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),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변수 선언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카운터 변수 초기화 할 때 사용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ex)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let i = 1;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2.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조건식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매 반복마다 평가할 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참 →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{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명령문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}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실행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거짓 →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for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문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{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명령문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}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다음 명령문 실행</a:t>
            </a: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297" y="338709"/>
            <a:ext cx="17785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14.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For()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89" y="1052702"/>
            <a:ext cx="4997817" cy="34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0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7" y="338709"/>
            <a:ext cx="17785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14.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For()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6096000" y="1340737"/>
            <a:ext cx="4015740" cy="47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3.</a:t>
            </a:r>
            <a:r>
              <a:rPr kumimoji="0" lang="ko-KR" altLang="en-US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증감식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매 반복 후 평가할 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다음 번 조건문 평가 이전에 발생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카운터 변수 증감하거나 바꿀 때 사용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4.</a:t>
            </a:r>
            <a:r>
              <a:rPr kumimoji="0" lang="ko-KR" altLang="en-US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실행 문장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조건이 참일 때 실행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여러 문 실행할 경우 → 블럭문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({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})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사용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아무것도 실행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X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→ 공백문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289" y="1052702"/>
            <a:ext cx="4997817" cy="34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1297" y="338709"/>
            <a:ext cx="17785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14.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For()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9" name="TextBox 8"/>
          <p:cNvSpPr txBox="1"/>
          <p:nvPr/>
        </p:nvSpPr>
        <p:spPr>
          <a:xfrm>
            <a:off x="551299" y="1340739"/>
            <a:ext cx="5959991" cy="3648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1. var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chemeClr val="tx1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 변수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: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 반복문 제한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 X,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for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문과 같은 범위에 위치</a:t>
            </a:r>
            <a:endParaRPr kumimoji="0" lang="en-US" altLang="ko-KR" b="0" i="0" u="none" strike="noStrike" kern="1200" cap="none" spc="0" normalizeH="0" baseline="0">
              <a:solidFill>
                <a:schemeClr val="tx1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chemeClr val="tx1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 실행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2. let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chemeClr val="tx1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 변수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: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 반복문의 지역 변수가 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Uncaught ReferenceError: (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변수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)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Noto Sans CJK KR"/>
                <a:ea typeface="Noto Sans CJK KR"/>
              </a:rPr>
              <a:t>is not defined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9105" y="883920"/>
            <a:ext cx="4100513" cy="29523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70041" y="4124325"/>
            <a:ext cx="5698643" cy="19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5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6" y="338709"/>
            <a:ext cx="4131194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15.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Break &amp; Continue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957137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299" y="1340739"/>
            <a:ext cx="4940816" cy="1457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1.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Break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반복문 종료 후 다음 문으로 프로그램 제어를 넘김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∴ 루프 실행 완전 종료</a:t>
            </a: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9" y="3429000"/>
            <a:ext cx="5364954" cy="23664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16090" y="3316045"/>
            <a:ext cx="3526052" cy="25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0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6" y="338709"/>
            <a:ext cx="4131194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15.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Break &amp; Continue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957137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298" y="1340739"/>
            <a:ext cx="6931542" cy="2829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2. Continue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현재 또는 레이블이 지정된 루프의 현재 반복에서 명령문의 실행문 종료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→ 반복문의 처음으로 돌아가 루프문의 다음 코드를 실행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∴ 루프 실행 완전 종료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X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FF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FF0000"/>
                </a:solidFill>
                <a:latin typeface="Noto Sans CJK KR"/>
                <a:ea typeface="Noto Sans CJK KR"/>
              </a:rPr>
              <a:t>while</a:t>
            </a:r>
            <a:r>
              <a:rPr kumimoji="0" lang="ko-KR" altLang="en-US" b="0" i="0" u="none" strike="noStrike" kern="1200" cap="none" spc="0" normalizeH="0" baseline="0">
                <a:solidFill>
                  <a:srgbClr val="FF0000"/>
                </a:solidFill>
                <a:latin typeface="Noto Sans CJK KR"/>
                <a:ea typeface="Noto Sans CJK KR"/>
              </a:rPr>
              <a:t>문</a:t>
            </a:r>
            <a:r>
              <a:rPr kumimoji="0" lang="en-US" altLang="ko-KR" b="0" i="0" u="none" strike="noStrike" kern="1200" cap="none" spc="0" normalizeH="0" baseline="0">
                <a:solidFill>
                  <a:srgbClr val="FF0000"/>
                </a:solidFill>
                <a:latin typeface="Noto Sans CJK KR"/>
                <a:ea typeface="Noto Sans CJK KR"/>
              </a:rPr>
              <a:t>:</a:t>
            </a:r>
            <a:r>
              <a:rPr kumimoji="0" lang="ko-KR" altLang="en-US" b="0" i="0" u="none" strike="noStrike" kern="1200" cap="none" spc="0" normalizeH="0" baseline="0">
                <a:solidFill>
                  <a:srgbClr val="FF0000"/>
                </a:solidFill>
                <a:latin typeface="Noto Sans CJK KR"/>
                <a:ea typeface="Noto Sans CJK KR"/>
              </a:rPr>
              <a:t> 다시 조건으로 점프</a:t>
            </a: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FF0000"/>
                </a:solidFill>
                <a:latin typeface="Noto Sans CJK KR"/>
                <a:ea typeface="Noto Sans CJK KR"/>
              </a:rPr>
              <a:t>for</a:t>
            </a:r>
            <a:r>
              <a:rPr kumimoji="0" lang="ko-KR" altLang="en-US" b="0" i="0" u="none" strike="noStrike" kern="1200" cap="none" spc="0" normalizeH="0" baseline="0">
                <a:solidFill>
                  <a:srgbClr val="FF0000"/>
                </a:solidFill>
                <a:latin typeface="Noto Sans CJK KR"/>
                <a:ea typeface="Noto Sans CJK KR"/>
              </a:rPr>
              <a:t>문</a:t>
            </a:r>
            <a:r>
              <a:rPr kumimoji="0" lang="en-US" altLang="ko-KR" b="0" i="0" u="none" strike="noStrike" kern="1200" cap="none" spc="0" normalizeH="0" baseline="0">
                <a:solidFill>
                  <a:srgbClr val="FF0000"/>
                </a:solidFill>
                <a:latin typeface="Noto Sans CJK KR"/>
                <a:ea typeface="Noto Sans CJK KR"/>
              </a:rPr>
              <a:t>:</a:t>
            </a:r>
            <a:r>
              <a:rPr kumimoji="0" lang="ko-KR" altLang="en-US" b="0" i="0" u="none" strike="noStrike" kern="1200" cap="none" spc="0" normalizeH="0" baseline="0">
                <a:solidFill>
                  <a:srgbClr val="FF0000"/>
                </a:solidFill>
                <a:latin typeface="Noto Sans CJK KR"/>
                <a:ea typeface="Noto Sans CJK KR"/>
              </a:rPr>
              <a:t> 업데이트 표현식으로 점프</a:t>
            </a:r>
          </a:p>
        </p:txBody>
      </p:sp>
    </p:spTree>
    <p:extLst>
      <p:ext uri="{BB962C8B-B14F-4D97-AF65-F5344CB8AC3E}">
        <p14:creationId xmlns:p14="http://schemas.microsoft.com/office/powerpoint/2010/main" val="128383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6" y="338709"/>
            <a:ext cx="4131194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15.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Break &amp; Continue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957137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6" y="1340739"/>
            <a:ext cx="3888497" cy="51229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36728" y="1340739"/>
            <a:ext cx="2918149" cy="3600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16315" y="1340739"/>
            <a:ext cx="1872234" cy="36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3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5" y="338709"/>
            <a:ext cx="2083320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16.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Return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" name="TextBox 6"/>
          <p:cNvSpPr txBox="1"/>
          <p:nvPr/>
        </p:nvSpPr>
        <p:spPr>
          <a:xfrm>
            <a:off x="551298" y="1340739"/>
            <a:ext cx="5483742" cy="905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함수 실행 종료 → 주어진 값을 함수 호출 지점으로 변환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호출 지점에서 함수 즉시 실행 중단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5" y="2780919"/>
            <a:ext cx="4754646" cy="30229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780919"/>
            <a:ext cx="1944243" cy="30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8" y="1340739"/>
            <a:ext cx="4845597" cy="45365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1484" y="4744726"/>
            <a:ext cx="4353092" cy="14206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07454" y="2877664"/>
            <a:ext cx="4397121" cy="18670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22696" y="1124712"/>
            <a:ext cx="4381879" cy="18137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1295" y="338709"/>
            <a:ext cx="2083320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16.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Return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6164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5" y="338709"/>
            <a:ext cx="3035820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17.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Nested loop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23760" y="1340738"/>
            <a:ext cx="7344930" cy="27662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295" y="4581144"/>
            <a:ext cx="3672465" cy="14805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6224" y="4592832"/>
            <a:ext cx="3672459" cy="14688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7216" y="1340739"/>
            <a:ext cx="3206505" cy="27662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8860" y="1268730"/>
            <a:ext cx="3620888" cy="28383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23760" y="4581144"/>
            <a:ext cx="3672465" cy="151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2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7216" y="1340739"/>
            <a:ext cx="3206505" cy="2766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5725" y="1340739"/>
            <a:ext cx="6755158" cy="27662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295" y="4376548"/>
            <a:ext cx="3358978" cy="13567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10273" y="4365117"/>
            <a:ext cx="3193852" cy="13284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04126" y="4376548"/>
            <a:ext cx="3233563" cy="13170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8860" y="1268730"/>
            <a:ext cx="3620888" cy="28383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337690" y="4365117"/>
            <a:ext cx="1158985" cy="175780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1295" y="338709"/>
            <a:ext cx="3035820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17.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Nested loop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94677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5" y="338709"/>
            <a:ext cx="2721495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18.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Function()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5" y="1291404"/>
            <a:ext cx="5125167" cy="51619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2180514"/>
            <a:ext cx="5943994" cy="3383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블록바깥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happyBirthday(userName, age);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Uncaught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ReferenceError: userName is not defined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userName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이 지역변수이기 때문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function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startProgram(){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                      let userName = “eunseo”;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                      let age = 21;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    }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←   블록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function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startProgram() 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                   happyBirthday()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 }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180514"/>
            <a:ext cx="5841428" cy="33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5" y="338709"/>
            <a:ext cx="4045470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19.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Ternary operator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978294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7" name="TextBox 6"/>
          <p:cNvSpPr txBox="1"/>
          <p:nvPr/>
        </p:nvSpPr>
        <p:spPr>
          <a:xfrm>
            <a:off x="551298" y="1340739"/>
            <a:ext cx="7826892" cy="2553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조건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삼항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)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연산자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JS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에서 세 개의 피연산자를 받는 유일한 연산자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문법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condition ? expr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If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Ture :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Expr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If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False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  ·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조건문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?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조건문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참일 경우 실행할 표현식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: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조거문이 거짓일 경우 실행할 표현식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8" y="4221099"/>
            <a:ext cx="7263836" cy="16562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4261" y="4221099"/>
            <a:ext cx="3312413" cy="16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4" y="338709"/>
            <a:ext cx="2816746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20.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  <a:cs typeface="맑은 고딕"/>
              </a:rPr>
              <a:t>Document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4" y="1268730"/>
            <a:ext cx="9269159" cy="46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2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4" y="338709"/>
            <a:ext cx="1740411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File(src)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303" y="1340739"/>
            <a:ext cx="5731387" cy="905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파일명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).html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내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&lt;script&gt;&lt;/script&gt;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 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파일명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).js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생성 →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&lt;script src=”(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파일명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).js”&gt;&lt;/script&gt;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5" y="2636901"/>
            <a:ext cx="11096346" cy="33302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304" y="2636901"/>
            <a:ext cx="11096348" cy="3330229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60045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4" y="338709"/>
            <a:ext cx="2816746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20.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  <a:cs typeface="맑은 고딕"/>
              </a:rPr>
              <a:t>Document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mFawNZz_Uu0">
            <a:hlinkClick r:id="" action="ppaction://media"/>
          </p:cNvPr>
          <p:cNvPicPr>
            <a:picLocks noRot="1" noChangeAspect="1"/>
          </p:cNvPicPr>
          <p:nvPr>
            <a:videoFile r:link="rId1">
              <a:extLst>
                <a:ext uri="902D6385-CB7F-49a9-B0FC-64C1F869F237">
                  <hp:hncflashPr xmlns="" xmlns:c="http://schemas.openxmlformats.org/drawingml/2006/chart" xmlns:dgm="http://schemas.openxmlformats.org/drawingml/2006/diagram" xmlns:dsp="http://schemas.microsoft.com/office/drawing/2008/diagram" xmlns:hp="http://schemas.haansoft.com/office/presentation/8.0" scaleMode="0"/>
                </a:ext>
              </a:extLst>
            </a:videoFile>
          </p:nvPr>
        </p:nvPicPr>
        <p:blipFill rotWithShape="1">
          <a:blip r:embed="rId3"/>
          <a:stretch>
            <a:fillRect/>
          </a:stretch>
        </p:blipFill>
        <p:spPr>
          <a:xfrm>
            <a:off x="3008757" y="1318450"/>
            <a:ext cx="6174486" cy="46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5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4" y="338709"/>
            <a:ext cx="2816746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20.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  <a:cs typeface="맑은 고딕"/>
              </a:rPr>
              <a:t>Document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3561" y="274046"/>
            <a:ext cx="5044877" cy="630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2" y="338709"/>
            <a:ext cx="736969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20-1.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document.queryselector(’body’)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7272399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903" y="2276856"/>
            <a:ext cx="11476194" cy="4176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298" y="1340739"/>
            <a:ext cx="7169667" cy="638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제공한 선택자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선택자 뭉치와 일치하는 문서 내 첫 번째 Element를 반환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일치하는 요소가 없으면 null을 반환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44306" y="843816"/>
            <a:ext cx="1844199" cy="22709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39940" y="1415721"/>
            <a:ext cx="3894157" cy="86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1292" y="338709"/>
            <a:ext cx="936994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20-2.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if문 document.querySelector('#dark').value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57217" y="980694"/>
            <a:ext cx="9269385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2" y="1180364"/>
            <a:ext cx="7200915" cy="54890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2208" y="3136571"/>
            <a:ext cx="4439792" cy="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4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1292" y="338709"/>
            <a:ext cx="375972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20-3.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if문 this.value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7217" y="980694"/>
            <a:ext cx="361590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2" y="1124712"/>
            <a:ext cx="7200900" cy="54968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2192" y="2557216"/>
            <a:ext cx="4439808" cy="174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2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1292" y="338709"/>
            <a:ext cx="863652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20-4. while문 document.querySelectorAll('a')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57218" y="980694"/>
            <a:ext cx="8450177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9" name="TextBox 8"/>
          <p:cNvSpPr txBox="1"/>
          <p:nvPr/>
        </p:nvSpPr>
        <p:spPr>
          <a:xfrm>
            <a:off x="551298" y="1340739"/>
            <a:ext cx="10751067" cy="362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지정된 셀렉터 그룹에 일치하는 다큐먼트의 엘리먼트 리스트를 나타내는 정적(살아 있지 않은) NodeList 를 반환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8" y="1924592"/>
            <a:ext cx="5544701" cy="38086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924592"/>
            <a:ext cx="5639799" cy="38086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88781" y="5733287"/>
            <a:ext cx="6814438" cy="11247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703070"/>
            <a:ext cx="4359017" cy="16155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3318649"/>
            <a:ext cx="2286198" cy="27281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82198" y="3318649"/>
            <a:ext cx="2523376" cy="27281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4140" y="1703069"/>
            <a:ext cx="4359017" cy="16155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0465" y="3318649"/>
            <a:ext cx="2523376" cy="27281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16959" y="3318649"/>
            <a:ext cx="2286198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4" y="338709"/>
            <a:ext cx="3473971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20-5. function()-1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277769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4" y="1952915"/>
            <a:ext cx="5796594" cy="14760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889" y="188595"/>
            <a:ext cx="5065002" cy="6480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96560" y="3429000"/>
            <a:ext cx="3306060" cy="151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8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803" y="1952915"/>
            <a:ext cx="5520085" cy="1332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7921" y="3284982"/>
            <a:ext cx="2979848" cy="13629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47888" y="226112"/>
            <a:ext cx="4284679" cy="64057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1294" y="338709"/>
            <a:ext cx="3473971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20-6. function()-2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657216" y="980694"/>
            <a:ext cx="3277769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8572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4" y="338709"/>
            <a:ext cx="1883296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21.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  <a:cs typeface="맑은 고딕"/>
              </a:rPr>
              <a:t>Array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294" y="1340739"/>
            <a:ext cx="9569971" cy="2010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리스트와 비슷한 객체로서 순회와 변형 작업을 수행하는 메서드를 갖음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요소 인덱스로 문자열 사용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X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→ 무조건 정수만 허용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(1)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배열 만들기                                                                 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(2)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인덱스로 배열의 항목에 접근하기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7" y="3429000"/>
            <a:ext cx="4740096" cy="19442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6075" y="3429000"/>
            <a:ext cx="4403517" cy="19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4" y="338709"/>
            <a:ext cx="1883296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21.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  <a:cs typeface="맑은 고딕"/>
              </a:rPr>
              <a:t>Array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291" y="1340739"/>
            <a:ext cx="8807973" cy="362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(3)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배열의 항목들을 순환하며 처리하기                              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(4)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배열 끝에 항목 추가하기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3" y="1820960"/>
            <a:ext cx="5184662" cy="17520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4036" y="1820960"/>
            <a:ext cx="5493246" cy="10319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290" y="3933063"/>
            <a:ext cx="9474725" cy="367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>
                <a:latin typeface="Noto Sans CJK KR"/>
                <a:ea typeface="Noto Sans CJK KR"/>
              </a:rPr>
              <a:t>(5)</a:t>
            </a:r>
            <a:r>
              <a:rPr lang="ko-KR" altLang="en-US" b="1">
                <a:latin typeface="Noto Sans CJK KR"/>
                <a:ea typeface="Noto Sans CJK KR"/>
              </a:rPr>
              <a:t> 배열 끝에서부터 항목 제거하기                                      </a:t>
            </a:r>
            <a:r>
              <a:rPr lang="en-US" altLang="ko-KR" b="1">
                <a:latin typeface="Noto Sans CJK KR"/>
                <a:ea typeface="Noto Sans CJK KR"/>
              </a:rPr>
              <a:t>(6)</a:t>
            </a:r>
            <a:r>
              <a:rPr lang="ko-KR" altLang="en-US" b="1">
                <a:latin typeface="Noto Sans CJK KR"/>
                <a:ea typeface="Noto Sans CJK KR"/>
              </a:rPr>
              <a:t> 배열 앞에서부터 항목 제거하기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290" y="4437126"/>
            <a:ext cx="5184664" cy="65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84036" y="4437126"/>
            <a:ext cx="5493246" cy="6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4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5" y="338709"/>
            <a:ext cx="1997585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comment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25979" y="1772793"/>
            <a:ext cx="4340041" cy="43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9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4" y="338709"/>
            <a:ext cx="1826146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21.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  <a:cs typeface="맑은 고딕"/>
              </a:rPr>
              <a:t>Array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6" name="TextBox 5"/>
          <p:cNvSpPr txBox="1"/>
          <p:nvPr/>
        </p:nvSpPr>
        <p:spPr>
          <a:xfrm>
            <a:off x="551290" y="1340739"/>
            <a:ext cx="11284475" cy="362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(7)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배열 앞에 항목 추가하기                                                    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(10)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인덱스 위치에서부터 여러개의 항목 제거하기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292" y="1844802"/>
            <a:ext cx="5788416" cy="7920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294" y="3066669"/>
            <a:ext cx="3254896" cy="362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(8)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배열 안 항목의 인덱스 찾기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291" y="3570732"/>
            <a:ext cx="5788417" cy="7281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1294" y="4794885"/>
            <a:ext cx="3921646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(9)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인덱스 위치에 있는 항목 제거하기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291" y="5301234"/>
            <a:ext cx="5788417" cy="8553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70550" y="1844802"/>
            <a:ext cx="4654115" cy="43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3" y="338709"/>
            <a:ext cx="2102372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22.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  <a:cs typeface="맑은 고딕"/>
              </a:rPr>
              <a:t>Object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8" name="TextBox 7"/>
          <p:cNvSpPr txBox="1"/>
          <p:nvPr/>
        </p:nvSpPr>
        <p:spPr>
          <a:xfrm>
            <a:off x="551298" y="1340739"/>
            <a:ext cx="5369442" cy="1457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이름과 값으로 이루어진 속성들을 포함하는 컨테이너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 객체 안에 변수를 정의하면 속성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(property)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라고 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Noto Sans CJK KR"/>
              <a:ea typeface="Noto Sans CJK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·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객체 안에서 함수를 정의하면 메소드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(method)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</a:rPr>
              <a:t>라고 함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1472" y="1196721"/>
            <a:ext cx="4104526" cy="53818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0857" y="1196721"/>
            <a:ext cx="3457787" cy="53818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1352" y="2050884"/>
            <a:ext cx="6735583" cy="27805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60093" y="2050884"/>
            <a:ext cx="3254131" cy="27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2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3" y="338709"/>
            <a:ext cx="2102372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22.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FF0000"/>
                </a:solidFill>
                <a:highlight>
                  <a:srgbClr val="FFFF00"/>
                </a:highlight>
                <a:latin typeface="Noto Sans CJK KR"/>
                <a:ea typeface="Noto Sans CJK KR"/>
                <a:cs typeface="맑은 고딕"/>
              </a:rPr>
              <a:t>Object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1Lbr29tzAA8">
            <a:hlinkClick r:id="" action="ppaction://media"/>
          </p:cNvPr>
          <p:cNvPicPr>
            <a:picLocks noRot="1" noChangeAspect="1"/>
          </p:cNvPicPr>
          <p:nvPr>
            <a:videoFile r:link="rId1">
              <a:extLst>
                <a:ext uri="902D6385-CB7F-49a9-B0FC-64C1F869F237">
                  <hp:hncflashPr xmlns="" xmlns:c="http://schemas.openxmlformats.org/drawingml/2006/chart" xmlns:dgm="http://schemas.openxmlformats.org/drawingml/2006/diagram" xmlns:dsp="http://schemas.microsoft.com/office/drawing/2008/diagram" xmlns:hp="http://schemas.haansoft.com/office/presentation/8.0" scaleMode="0"/>
                </a:ext>
              </a:extLst>
            </a:videoFile>
          </p:nvPr>
        </p:nvPicPr>
        <p:blipFill rotWithShape="1">
          <a:blip r:embed="rId3"/>
          <a:stretch>
            <a:fillRect/>
          </a:stretch>
        </p:blipFill>
        <p:spPr>
          <a:xfrm>
            <a:off x="3032760" y="1340739"/>
            <a:ext cx="6126480" cy="4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1294" y="338709"/>
            <a:ext cx="2473846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22-1. Object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7216" y="980694"/>
            <a:ext cx="3277769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4519" y="1952915"/>
            <a:ext cx="5573368" cy="13320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7962" y="3284982"/>
            <a:ext cx="2466483" cy="17282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47887" y="44577"/>
            <a:ext cx="4140661" cy="6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7" y="338709"/>
            <a:ext cx="36073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23. Math.function()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3508" y="1264732"/>
            <a:ext cx="2664343" cy="52914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07851" y="1238060"/>
            <a:ext cx="2376297" cy="53180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84148" y="1238060"/>
            <a:ext cx="1728216" cy="531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1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3392" y="1196721"/>
            <a:ext cx="6645216" cy="52734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297" y="338709"/>
            <a:ext cx="36073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23. Math.function()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34434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96254" y="1196721"/>
            <a:ext cx="6424429" cy="5400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297" y="338709"/>
            <a:ext cx="36073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23. Math.function()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56303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7" y="338709"/>
            <a:ext cx="3597793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6. Math.function()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8495" y="1340739"/>
            <a:ext cx="10535010" cy="41765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779" y="415028"/>
            <a:ext cx="5540220" cy="6027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415028"/>
            <a:ext cx="5524978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92444" y="1243495"/>
            <a:ext cx="6607112" cy="54259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297" y="338709"/>
            <a:ext cx="36073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23. Math.function()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14948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4436" y="1268730"/>
            <a:ext cx="7083128" cy="5328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297" y="338709"/>
            <a:ext cx="36073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23. Math.function()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98844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1304" y="338709"/>
            <a:ext cx="3083435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1. console.log()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5" y="1412748"/>
            <a:ext cx="7552944" cy="4248531"/>
          </a:xfrm>
          <a:prstGeom prst="rect">
            <a:avLst/>
          </a:prstGeom>
          <a:ln w="38100"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323" y="3914058"/>
            <a:ext cx="8038028" cy="2395301"/>
          </a:xfrm>
          <a:prstGeom prst="rect">
            <a:avLst/>
          </a:prstGeom>
          <a:ln w="38100">
            <a:noFill/>
          </a:ln>
        </p:spPr>
      </p:pic>
      <p:sp>
        <p:nvSpPr>
          <p:cNvPr id="16" name="직사각형 15"/>
          <p:cNvSpPr/>
          <p:nvPr/>
        </p:nvSpPr>
        <p:spPr>
          <a:xfrm>
            <a:off x="12576810" y="0"/>
            <a:ext cx="551304" cy="68580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5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161" y="1196721"/>
            <a:ext cx="10869678" cy="44645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297" y="338709"/>
            <a:ext cx="3607318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23. Math.function()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14374" y="285477"/>
            <a:ext cx="6363251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296" y="338709"/>
            <a:ext cx="3750194" cy="545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Noto Sans CJK KR"/>
                <a:ea typeface="Noto Sans CJK KR"/>
                <a:cs typeface="맑은 고딕"/>
              </a:rPr>
              <a:t>23-1. Math Program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7216" y="980694"/>
            <a:ext cx="3744468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9082" y="1144426"/>
            <a:ext cx="6873835" cy="55249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8129" y="1242582"/>
            <a:ext cx="9435741" cy="53286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943" y="2132838"/>
            <a:ext cx="11346114" cy="25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2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2000</Words>
  <Application>Microsoft Office PowerPoint</Application>
  <PresentationFormat>와이드스크린</PresentationFormat>
  <Paragraphs>446</Paragraphs>
  <Slides>91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6" baseType="lpstr">
      <vt:lpstr>-apple-system</vt:lpstr>
      <vt:lpstr>Noto Sans CJK KR</vt:lpstr>
      <vt:lpstr>Arial</vt:lpstr>
      <vt:lpstr>Calibri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jengf0809@outlook.kr</cp:lastModifiedBy>
  <cp:revision>919</cp:revision>
  <dcterms:created xsi:type="dcterms:W3CDTF">2023-02-02T06:52:12Z</dcterms:created>
  <dcterms:modified xsi:type="dcterms:W3CDTF">2023-03-28T07:26:22Z</dcterms:modified>
  <cp:version>12.0.0.893</cp:version>
</cp:coreProperties>
</file>